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352" r:id="rId2"/>
    <p:sldId id="311" r:id="rId3"/>
    <p:sldId id="384" r:id="rId4"/>
    <p:sldId id="385" r:id="rId5"/>
    <p:sldId id="365" r:id="rId6"/>
    <p:sldId id="392" r:id="rId7"/>
    <p:sldId id="383" r:id="rId8"/>
    <p:sldId id="386" r:id="rId9"/>
    <p:sldId id="387" r:id="rId10"/>
    <p:sldId id="388" r:id="rId11"/>
    <p:sldId id="389" r:id="rId12"/>
    <p:sldId id="390" r:id="rId13"/>
    <p:sldId id="391" r:id="rId14"/>
    <p:sldId id="321" r:id="rId15"/>
  </p:sldIdLst>
  <p:sldSz cx="24384000" cy="13716000"/>
  <p:notesSz cx="6858000" cy="9144000"/>
  <p:embeddedFontLst>
    <p:embeddedFont>
      <p:font typeface="맑은 고딕" panose="020B0503020000020004" pitchFamily="50" charset="-127"/>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B35"/>
    <a:srgbClr val="FF0000"/>
    <a:srgbClr val="F4E05D"/>
    <a:srgbClr val="FFFFFF"/>
    <a:srgbClr val="001D58"/>
    <a:srgbClr val="000E2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71" autoAdjust="0"/>
    <p:restoredTop sz="88685" autoAdjust="0"/>
  </p:normalViewPr>
  <p:slideViewPr>
    <p:cSldViewPr>
      <p:cViewPr varScale="1">
        <p:scale>
          <a:sx n="40" d="100"/>
          <a:sy n="40" d="100"/>
        </p:scale>
        <p:origin x="49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130ED-C0B9-4FC1-BB2D-D58A566FAF25}" type="datetimeFigureOut">
              <a:rPr lang="ko-KR" altLang="en-US" smtClean="0"/>
              <a:t>2025-11-25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FB9C9-7C23-4F4E-9852-726E7DBF3378}" type="slidenum">
              <a:rPr lang="ko-KR" altLang="en-US" smtClean="0"/>
              <a:t>‹#›</a:t>
            </a:fld>
            <a:endParaRPr lang="ko-KR" altLang="en-US"/>
          </a:p>
        </p:txBody>
      </p:sp>
    </p:spTree>
    <p:extLst>
      <p:ext uri="{BB962C8B-B14F-4D97-AF65-F5344CB8AC3E}">
        <p14:creationId xmlns:p14="http://schemas.microsoft.com/office/powerpoint/2010/main" val="8126393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A9FC-84AE-F465-21B2-BDE8761A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7C86CB-1173-F763-8D0C-394D5DC73F5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B3409DD-949A-B9B8-5AB4-3041285CE6A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8E89A25-4A94-AC78-79E5-92BA454A9854}"/>
              </a:ext>
            </a:extLst>
          </p:cNvPr>
          <p:cNvSpPr>
            <a:spLocks noGrp="1"/>
          </p:cNvSpPr>
          <p:nvPr>
            <p:ph type="sldNum" sz="quarter" idx="5"/>
          </p:nvPr>
        </p:nvSpPr>
        <p:spPr/>
        <p:txBody>
          <a:bodyPr/>
          <a:lstStyle/>
          <a:p>
            <a:fld id="{818FB9C9-7C23-4F4E-9852-726E7DBF3378}" type="slidenum">
              <a:rPr lang="ko-KR" altLang="en-US" smtClean="0"/>
              <a:t>1</a:t>
            </a:fld>
            <a:endParaRPr lang="ko-KR" altLang="en-US"/>
          </a:p>
        </p:txBody>
      </p:sp>
    </p:spTree>
    <p:extLst>
      <p:ext uri="{BB962C8B-B14F-4D97-AF65-F5344CB8AC3E}">
        <p14:creationId xmlns:p14="http://schemas.microsoft.com/office/powerpoint/2010/main" val="205851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18FB9C9-7C23-4F4E-9852-726E7DBF3378}" type="slidenum">
              <a:rPr lang="ko-KR" altLang="en-US" smtClean="0"/>
              <a:t>5</a:t>
            </a:fld>
            <a:endParaRPr lang="ko-KR" altLang="en-US"/>
          </a:p>
        </p:txBody>
      </p:sp>
    </p:spTree>
    <p:extLst>
      <p:ext uri="{BB962C8B-B14F-4D97-AF65-F5344CB8AC3E}">
        <p14:creationId xmlns:p14="http://schemas.microsoft.com/office/powerpoint/2010/main" val="93159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image" Target="../media/image15.png"/><Relationship Id="rId4" Type="http://schemas.openxmlformats.org/officeDocument/2006/relationships/tags" Target="../tags/tag5.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2" Type="http://schemas.openxmlformats.org/officeDocument/2006/relationships/hyperlink" Target="https://gitlab.inria.fr/auctus-team/components/control/qontrol.gi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90F6E-3659-70F4-AC21-5A8CB9DE950F}"/>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C6C7E699-A6CB-2768-B208-6404305F8523}"/>
              </a:ext>
            </a:extLst>
          </p:cNvPr>
          <p:cNvPicPr>
            <a:picLocks noChangeAspect="1"/>
          </p:cNvPicPr>
          <p:nvPr/>
        </p:nvPicPr>
        <p:blipFill>
          <a:blip r:embed="rId3"/>
          <a:stretch>
            <a:fillRect/>
          </a:stretch>
        </p:blipFill>
        <p:spPr>
          <a:xfrm flipH="1">
            <a:off x="-36232" y="20319"/>
            <a:ext cx="24420232" cy="13695681"/>
          </a:xfrm>
          <a:prstGeom prst="rect">
            <a:avLst/>
          </a:prstGeom>
        </p:spPr>
      </p:pic>
      <p:sp>
        <p:nvSpPr>
          <p:cNvPr id="14" name="직사각형 13">
            <a:extLst>
              <a:ext uri="{FF2B5EF4-FFF2-40B4-BE49-F238E27FC236}">
                <a16:creationId xmlns:a16="http://schemas.microsoft.com/office/drawing/2014/main" id="{4F267450-688A-DCC2-8E14-B7794EAA6278}"/>
              </a:ext>
            </a:extLst>
          </p:cNvPr>
          <p:cNvSpPr/>
          <p:nvPr/>
        </p:nvSpPr>
        <p:spPr>
          <a:xfrm>
            <a:off x="-25400" y="2286001"/>
            <a:ext cx="16027400" cy="9570720"/>
          </a:xfrm>
          <a:prstGeom prst="rect">
            <a:avLst/>
          </a:prstGeom>
          <a:solidFill>
            <a:srgbClr val="F2F2F2">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4">
            <a:extLst>
              <a:ext uri="{FF2B5EF4-FFF2-40B4-BE49-F238E27FC236}">
                <a16:creationId xmlns:a16="http://schemas.microsoft.com/office/drawing/2014/main" id="{3749403D-BD1D-9F7D-D87E-4D25A7D229B5}"/>
              </a:ext>
            </a:extLst>
          </p:cNvPr>
          <p:cNvSpPr txBox="1"/>
          <p:nvPr/>
        </p:nvSpPr>
        <p:spPr>
          <a:xfrm>
            <a:off x="1371600" y="4279900"/>
            <a:ext cx="15405100" cy="4406900"/>
          </a:xfrm>
          <a:prstGeom prst="rect">
            <a:avLst/>
          </a:prstGeom>
        </p:spPr>
        <p:txBody>
          <a:bodyPr lIns="0" tIns="169333" rIns="0" bIns="0" rtlCol="0" anchor="t"/>
          <a:lstStyle/>
          <a:p>
            <a:pPr lvl="0" algn="l">
              <a:lnSpc>
                <a:spcPct val="99600"/>
              </a:lnSpc>
            </a:pPr>
            <a:r>
              <a:rPr lang="en" sz="11100" b="1" i="0" u="none" strike="noStrike" dirty="0">
                <a:solidFill>
                  <a:srgbClr val="002060"/>
                </a:solidFill>
                <a:latin typeface="Arial" panose="020B0604020202020204" pitchFamily="34" charset="0"/>
                <a:cs typeface="Arial" panose="020B0604020202020204" pitchFamily="34" charset="0"/>
              </a:rPr>
              <a:t>Inverse-Dynamics</a:t>
            </a:r>
          </a:p>
          <a:p>
            <a:pPr lvl="0" algn="l">
              <a:lnSpc>
                <a:spcPct val="99600"/>
              </a:lnSpc>
            </a:pPr>
            <a:r>
              <a:rPr lang="en" sz="11100" b="0" i="0" u="none" strike="noStrike" dirty="0">
                <a:solidFill>
                  <a:srgbClr val="002060"/>
                </a:solidFill>
                <a:latin typeface="Arial" panose="020B0604020202020204" pitchFamily="34" charset="0"/>
                <a:cs typeface="Arial" panose="020B0604020202020204" pitchFamily="34" charset="0"/>
              </a:rPr>
              <a:t>Tutorial</a:t>
            </a:r>
            <a:endParaRPr lang="en" sz="4000" i="0" u="none" strike="noStrike" dirty="0">
              <a:solidFill>
                <a:srgbClr val="002060"/>
              </a:solidFill>
              <a:latin typeface="Arial" panose="020B0604020202020204" pitchFamily="34" charset="0"/>
              <a:cs typeface="Arial" panose="020B0604020202020204" pitchFamily="34" charset="0"/>
            </a:endParaRPr>
          </a:p>
        </p:txBody>
      </p:sp>
      <p:sp>
        <p:nvSpPr>
          <p:cNvPr id="5" name="TextBox 5">
            <a:extLst>
              <a:ext uri="{FF2B5EF4-FFF2-40B4-BE49-F238E27FC236}">
                <a16:creationId xmlns:a16="http://schemas.microsoft.com/office/drawing/2014/main" id="{2643FD1C-B54D-40CD-A8BA-B77E732F6485}"/>
              </a:ext>
            </a:extLst>
          </p:cNvPr>
          <p:cNvSpPr txBox="1"/>
          <p:nvPr/>
        </p:nvSpPr>
        <p:spPr>
          <a:xfrm>
            <a:off x="1447800" y="3111500"/>
            <a:ext cx="13754100" cy="952500"/>
          </a:xfrm>
          <a:prstGeom prst="rect">
            <a:avLst/>
          </a:prstGeom>
        </p:spPr>
        <p:txBody>
          <a:bodyPr lIns="0" tIns="67733" rIns="0" bIns="0" rtlCol="0" anchor="t"/>
          <a:lstStyle/>
          <a:p>
            <a:pPr lvl="0" algn="l">
              <a:lnSpc>
                <a:spcPct val="99600"/>
              </a:lnSpc>
            </a:pPr>
            <a:r>
              <a:rPr lang="en-US" sz="5333" spc="426" dirty="0">
                <a:solidFill>
                  <a:schemeClr val="tx1">
                    <a:lumMod val="75000"/>
                    <a:lumOff val="25000"/>
                  </a:schemeClr>
                </a:solidFill>
                <a:latin typeface="Arial" panose="020B0604020202020204" pitchFamily="34" charset="0"/>
                <a:cs typeface="Arial" panose="020B0604020202020204" pitchFamily="34" charset="0"/>
              </a:rPr>
              <a:t>Week 6</a:t>
            </a:r>
          </a:p>
          <a:p>
            <a:pPr lvl="0" algn="l">
              <a:lnSpc>
                <a:spcPct val="99600"/>
              </a:lnSpc>
            </a:pPr>
            <a:endParaRPr lang="en" sz="5333" b="0" i="0" u="none" strike="noStrike" spc="426"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extBox 6">
            <a:extLst>
              <a:ext uri="{FF2B5EF4-FFF2-40B4-BE49-F238E27FC236}">
                <a16:creationId xmlns:a16="http://schemas.microsoft.com/office/drawing/2014/main" id="{C8459913-7449-7271-9FD3-83CD9A3F6EC5}"/>
              </a:ext>
            </a:extLst>
          </p:cNvPr>
          <p:cNvSpPr txBox="1"/>
          <p:nvPr/>
        </p:nvSpPr>
        <p:spPr>
          <a:xfrm>
            <a:off x="1447800" y="8686800"/>
            <a:ext cx="13677900" cy="596900"/>
          </a:xfrm>
          <a:prstGeom prst="rect">
            <a:avLst/>
          </a:prstGeom>
        </p:spPr>
        <p:txBody>
          <a:bodyPr lIns="0" tIns="42333" rIns="0" bIns="0" rtlCol="0" anchor="t"/>
          <a:lstStyle/>
          <a:p>
            <a:pPr lvl="0" algn="l">
              <a:lnSpc>
                <a:spcPct val="99600"/>
              </a:lnSpc>
            </a:pPr>
            <a:r>
              <a:rPr lang="en-US" altLang="ko-KR" sz="3333" b="1" dirty="0" err="1">
                <a:solidFill>
                  <a:schemeClr val="tx1">
                    <a:lumMod val="75000"/>
                    <a:lumOff val="25000"/>
                  </a:schemeClr>
                </a:solidFill>
                <a:latin typeface="Arial" panose="020B0604020202020204" pitchFamily="34" charset="0"/>
                <a:cs typeface="Arial" panose="020B0604020202020204" pitchFamily="34" charset="0"/>
              </a:rPr>
              <a:t>Kangmin</a:t>
            </a:r>
            <a:r>
              <a:rPr lang="en-US" altLang="ko-KR" sz="3333" b="1" dirty="0">
                <a:solidFill>
                  <a:schemeClr val="tx1">
                    <a:lumMod val="75000"/>
                    <a:lumOff val="25000"/>
                  </a:schemeClr>
                </a:solidFill>
                <a:latin typeface="Arial" panose="020B0604020202020204" pitchFamily="34" charset="0"/>
                <a:cs typeface="Arial" panose="020B0604020202020204" pitchFamily="34" charset="0"/>
              </a:rPr>
              <a:t> Lee </a:t>
            </a:r>
          </a:p>
        </p:txBody>
      </p:sp>
      <p:sp>
        <p:nvSpPr>
          <p:cNvPr id="9" name="TextBox 9">
            <a:extLst>
              <a:ext uri="{FF2B5EF4-FFF2-40B4-BE49-F238E27FC236}">
                <a16:creationId xmlns:a16="http://schemas.microsoft.com/office/drawing/2014/main" id="{F6FFDEA5-0409-7AC1-369B-73A820B7FBB7}"/>
              </a:ext>
            </a:extLst>
          </p:cNvPr>
          <p:cNvSpPr txBox="1"/>
          <p:nvPr/>
        </p:nvSpPr>
        <p:spPr>
          <a:xfrm>
            <a:off x="1371600" y="9753600"/>
            <a:ext cx="13106400" cy="1607821"/>
          </a:xfrm>
          <a:prstGeom prst="rect">
            <a:avLst/>
          </a:prstGeom>
        </p:spPr>
        <p:txBody>
          <a:bodyPr rtlCol="0" anchor="t"/>
          <a:lstStyle/>
          <a:p>
            <a:pPr lvl="0">
              <a:lnSpc>
                <a:spcPct val="124499"/>
              </a:lnSpc>
            </a:pPr>
            <a:r>
              <a:rPr lang="en-US" altLang="ko-KR" sz="2400" dirty="0">
                <a:solidFill>
                  <a:schemeClr val="tx1">
                    <a:lumMod val="65000"/>
                    <a:lumOff val="35000"/>
                  </a:schemeClr>
                </a:solidFill>
              </a:rPr>
              <a:t>This tutorial covers inverse-dynamics from Operational Space Control to QP, HQP, and TSID focusing on the math, intuition, and practical design patterns behind them. Through code and simulation, you’ll learn to formulate tasks and constraints and compute constraint-satisfying torques suitable for robots.</a:t>
            </a:r>
            <a:endParaRPr lang="en" sz="2266" b="0" i="0" u="none" strike="noStrike"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207782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54E0-7F82-1BDA-B2A5-76D748A453B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CA2B1ECC-9D6D-D711-6E32-7B30C78FCF1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DDC80FD-ADC3-041D-1925-AB1648B0102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8CE1769-B14B-EC85-18AC-3388C1CCBF37}"/>
              </a:ext>
            </a:extLst>
          </p:cNvPr>
          <p:cNvSpPr txBox="1"/>
          <p:nvPr/>
        </p:nvSpPr>
        <p:spPr>
          <a:xfrm>
            <a:off x="1588168" y="5973795"/>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로봇의 상태를 계속 업데이트 </a:t>
            </a:r>
            <a:endParaRPr lang="en-US" altLang="ko-KR" sz="3200" dirty="0">
              <a:latin typeface="+mn-ea"/>
            </a:endParaRPr>
          </a:p>
        </p:txBody>
      </p:sp>
      <p:pic>
        <p:nvPicPr>
          <p:cNvPr id="7" name="그림 6">
            <a:extLst>
              <a:ext uri="{FF2B5EF4-FFF2-40B4-BE49-F238E27FC236}">
                <a16:creationId xmlns:a16="http://schemas.microsoft.com/office/drawing/2014/main" id="{4C9658C9-5277-1B40-2A5F-119B3C831EEB}"/>
              </a:ext>
            </a:extLst>
          </p:cNvPr>
          <p:cNvPicPr>
            <a:picLocks noChangeAspect="1"/>
          </p:cNvPicPr>
          <p:nvPr/>
        </p:nvPicPr>
        <p:blipFill>
          <a:blip r:embed="rId2"/>
          <a:stretch>
            <a:fillRect/>
          </a:stretch>
        </p:blipFill>
        <p:spPr>
          <a:xfrm>
            <a:off x="2667000" y="1832812"/>
            <a:ext cx="11603906" cy="3932434"/>
          </a:xfrm>
          <a:prstGeom prst="rect">
            <a:avLst/>
          </a:prstGeom>
          <a:ln>
            <a:solidFill>
              <a:schemeClr val="tx1"/>
            </a:solidFill>
          </a:ln>
        </p:spPr>
      </p:pic>
      <p:pic>
        <p:nvPicPr>
          <p:cNvPr id="9" name="그림 8">
            <a:extLst>
              <a:ext uri="{FF2B5EF4-FFF2-40B4-BE49-F238E27FC236}">
                <a16:creationId xmlns:a16="http://schemas.microsoft.com/office/drawing/2014/main" id="{A3BFC583-DFE6-03CF-A08A-8A712631486B}"/>
              </a:ext>
            </a:extLst>
          </p:cNvPr>
          <p:cNvPicPr>
            <a:picLocks noChangeAspect="1"/>
          </p:cNvPicPr>
          <p:nvPr/>
        </p:nvPicPr>
        <p:blipFill>
          <a:blip r:embed="rId3"/>
          <a:stretch>
            <a:fillRect/>
          </a:stretch>
        </p:blipFill>
        <p:spPr>
          <a:xfrm>
            <a:off x="2666999" y="7391400"/>
            <a:ext cx="15592518" cy="2209800"/>
          </a:xfrm>
          <a:prstGeom prst="rect">
            <a:avLst/>
          </a:prstGeom>
          <a:ln>
            <a:solidFill>
              <a:schemeClr val="tx1"/>
            </a:solidFill>
          </a:ln>
        </p:spPr>
      </p:pic>
      <p:sp>
        <p:nvSpPr>
          <p:cNvPr id="10" name="TextBox 9">
            <a:extLst>
              <a:ext uri="{FF2B5EF4-FFF2-40B4-BE49-F238E27FC236}">
                <a16:creationId xmlns:a16="http://schemas.microsoft.com/office/drawing/2014/main" id="{2E1EED62-7D98-8457-5BC9-4CA1EC16A29E}"/>
              </a:ext>
            </a:extLst>
          </p:cNvPr>
          <p:cNvSpPr txBox="1"/>
          <p:nvPr/>
        </p:nvSpPr>
        <p:spPr>
          <a:xfrm>
            <a:off x="1600200" y="99060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말단 </a:t>
            </a:r>
            <a:r>
              <a:rPr lang="en-US" altLang="ko-KR" sz="3200" b="1" dirty="0"/>
              <a:t>pose</a:t>
            </a:r>
            <a:r>
              <a:rPr lang="ko-KR" altLang="en-US" sz="3200" b="1" dirty="0"/>
              <a:t>와 목표 </a:t>
            </a:r>
            <a:r>
              <a:rPr lang="en-US" altLang="ko-KR" sz="3200" b="1" dirty="0"/>
              <a:t>pose </a:t>
            </a:r>
            <a:r>
              <a:rPr lang="ko-KR" altLang="en-US" sz="3200" b="1" dirty="0"/>
              <a:t>차이를 오차 벡터로 만든다</a:t>
            </a:r>
            <a:endParaRPr lang="en-US" altLang="ko-KR" sz="3200" dirty="0">
              <a:latin typeface="+mn-ea"/>
            </a:endParaRPr>
          </a:p>
        </p:txBody>
      </p:sp>
      <p:sp>
        <p:nvSpPr>
          <p:cNvPr id="11" name="TextBox 4">
            <a:extLst>
              <a:ext uri="{FF2B5EF4-FFF2-40B4-BE49-F238E27FC236}">
                <a16:creationId xmlns:a16="http://schemas.microsoft.com/office/drawing/2014/main" id="{B8FF69B8-7AC8-7583-B4DB-AC1690F2605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13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E844-38E3-7852-DC03-85A1375876C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F237B351-FC4F-FE7B-3499-BB4E96C97BD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5D6D89AF-BBE2-20CB-E929-44FBBEDC3221}"/>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49DD3D5-3250-AA27-17A3-31F3CDFFD82F}"/>
              </a:ext>
            </a:extLst>
          </p:cNvPr>
          <p:cNvSpPr txBox="1"/>
          <p:nvPr/>
        </p:nvSpPr>
        <p:spPr>
          <a:xfrm>
            <a:off x="1600200" y="51054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원하는 가속도 시스템을 설계</a:t>
            </a:r>
            <a:endParaRPr lang="en-US" altLang="ko-KR" sz="3200" dirty="0">
              <a:latin typeface="+mn-ea"/>
            </a:endParaRPr>
          </a:p>
        </p:txBody>
      </p:sp>
      <p:pic>
        <p:nvPicPr>
          <p:cNvPr id="6" name="그림 5">
            <a:extLst>
              <a:ext uri="{FF2B5EF4-FFF2-40B4-BE49-F238E27FC236}">
                <a16:creationId xmlns:a16="http://schemas.microsoft.com/office/drawing/2014/main" id="{B642C28D-8632-DDD2-292E-59D9B69D4DA8}"/>
              </a:ext>
            </a:extLst>
          </p:cNvPr>
          <p:cNvPicPr>
            <a:picLocks noChangeAspect="1"/>
          </p:cNvPicPr>
          <p:nvPr/>
        </p:nvPicPr>
        <p:blipFill>
          <a:blip r:embed="rId3"/>
          <a:stretch>
            <a:fillRect/>
          </a:stretch>
        </p:blipFill>
        <p:spPr>
          <a:xfrm>
            <a:off x="2666999" y="2209800"/>
            <a:ext cx="19262897" cy="2590800"/>
          </a:xfrm>
          <a:prstGeom prst="rect">
            <a:avLst/>
          </a:prstGeom>
          <a:ln>
            <a:solidFill>
              <a:schemeClr val="tx1"/>
            </a:solidFill>
          </a:ln>
        </p:spPr>
      </p:pic>
      <p:pic>
        <p:nvPicPr>
          <p:cNvPr id="11" name="그림 10"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7520F75F-37AF-BB83-27D5-ABF7E4C1E74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60250" y="6304400"/>
            <a:ext cx="7440000" cy="553600"/>
          </a:xfrm>
          <a:prstGeom prst="rect">
            <a:avLst/>
          </a:prstGeom>
        </p:spPr>
      </p:pic>
      <p:pic>
        <p:nvPicPr>
          <p:cNvPr id="13" name="그림 12">
            <a:extLst>
              <a:ext uri="{FF2B5EF4-FFF2-40B4-BE49-F238E27FC236}">
                <a16:creationId xmlns:a16="http://schemas.microsoft.com/office/drawing/2014/main" id="{9FE8520E-48F4-85AA-D236-03BF82862283}"/>
              </a:ext>
            </a:extLst>
          </p:cNvPr>
          <p:cNvPicPr>
            <a:picLocks noChangeAspect="1"/>
          </p:cNvPicPr>
          <p:nvPr/>
        </p:nvPicPr>
        <p:blipFill>
          <a:blip r:embed="rId5"/>
          <a:stretch>
            <a:fillRect/>
          </a:stretch>
        </p:blipFill>
        <p:spPr>
          <a:xfrm>
            <a:off x="2666999" y="7660990"/>
            <a:ext cx="10468066" cy="553599"/>
          </a:xfrm>
          <a:prstGeom prst="rect">
            <a:avLst/>
          </a:prstGeom>
          <a:ln>
            <a:solidFill>
              <a:schemeClr val="tx1"/>
            </a:solidFill>
          </a:ln>
        </p:spPr>
      </p:pic>
      <p:sp>
        <p:nvSpPr>
          <p:cNvPr id="14" name="TextBox 13">
            <a:extLst>
              <a:ext uri="{FF2B5EF4-FFF2-40B4-BE49-F238E27FC236}">
                <a16:creationId xmlns:a16="http://schemas.microsoft.com/office/drawing/2014/main" id="{73F35FEB-23AF-6510-6E4C-5D974C10AA26}"/>
              </a:ext>
            </a:extLst>
          </p:cNvPr>
          <p:cNvSpPr txBox="1"/>
          <p:nvPr/>
        </p:nvSpPr>
        <p:spPr>
          <a:xfrm>
            <a:off x="1600200" y="838199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TSID/QP</a:t>
            </a:r>
            <a:r>
              <a:rPr lang="ko-KR" altLang="en-US" sz="3200" b="1" dirty="0"/>
              <a:t>의 </a:t>
            </a:r>
            <a:r>
              <a:rPr lang="ko-KR" altLang="en-US" sz="3200" b="1" dirty="0" err="1"/>
              <a:t>카르테시안</a:t>
            </a:r>
            <a:r>
              <a:rPr lang="ko-KR" altLang="en-US" sz="3200" b="1" dirty="0"/>
              <a:t> 가속도 태스크에 𝑥</a:t>
            </a:r>
            <a:r>
              <a:rPr lang="en-US" altLang="ko-KR" sz="3200" b="1" dirty="0"/>
              <a:t>¨≈</a:t>
            </a:r>
            <a:r>
              <a:rPr lang="ko-KR" altLang="en-US" sz="3200" b="1" dirty="0"/>
              <a:t>𝑥</a:t>
            </a:r>
            <a:r>
              <a:rPr lang="en-US" altLang="ko-KR" sz="3200" b="1" dirty="0"/>
              <a:t>¨* </a:t>
            </a:r>
            <a:r>
              <a:rPr lang="ko-KR" altLang="en-US" sz="3200" b="1" dirty="0"/>
              <a:t>가 되도록 문제를 세팅</a:t>
            </a:r>
            <a:endParaRPr lang="en-US" altLang="ko-KR" sz="3200" b="1" dirty="0">
              <a:latin typeface="+mn-ea"/>
            </a:endParaRPr>
          </a:p>
        </p:txBody>
      </p:sp>
      <p:sp>
        <p:nvSpPr>
          <p:cNvPr id="15" name="TextBox 4">
            <a:extLst>
              <a:ext uri="{FF2B5EF4-FFF2-40B4-BE49-F238E27FC236}">
                <a16:creationId xmlns:a16="http://schemas.microsoft.com/office/drawing/2014/main" id="{4D2617AB-BB58-6264-05EF-6E3F3023272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332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94A7E-7497-ACD2-ACA0-7BAFCE9379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F1F8DB0-DC7B-C7FE-67EC-A358E098C2C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8EAEC32-B1F0-6AA1-70F1-CFE057D3AE88}"/>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C9F759E-A8E5-88E5-1E4A-3F57C98F0648}"/>
              </a:ext>
            </a:extLst>
          </p:cNvPr>
          <p:cNvSpPr txBox="1"/>
          <p:nvPr/>
        </p:nvSpPr>
        <p:spPr>
          <a:xfrm>
            <a:off x="1612231" y="543976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QP </a:t>
            </a:r>
            <a:r>
              <a:rPr lang="ko-KR" altLang="en-US" sz="3200" b="1" dirty="0"/>
              <a:t>풀기 </a:t>
            </a:r>
            <a:r>
              <a:rPr lang="en-US" altLang="ko-KR" sz="3200" b="1" dirty="0"/>
              <a:t>+ </a:t>
            </a:r>
            <a:r>
              <a:rPr lang="en-US" altLang="ko-KR" sz="3200" b="1" dirty="0" err="1"/>
              <a:t>MuJoCo</a:t>
            </a:r>
            <a:r>
              <a:rPr lang="ko-KR" altLang="en-US" sz="3200" b="1" dirty="0"/>
              <a:t>로 토크 전송</a:t>
            </a:r>
            <a:endParaRPr lang="en-US" altLang="ko-KR" sz="3200" dirty="0">
              <a:latin typeface="+mn-ea"/>
            </a:endParaRPr>
          </a:p>
        </p:txBody>
      </p:sp>
      <p:pic>
        <p:nvPicPr>
          <p:cNvPr id="9" name="그림 8">
            <a:extLst>
              <a:ext uri="{FF2B5EF4-FFF2-40B4-BE49-F238E27FC236}">
                <a16:creationId xmlns:a16="http://schemas.microsoft.com/office/drawing/2014/main" id="{5013EFE3-F51C-AC63-BD40-C7392B7E46F9}"/>
              </a:ext>
            </a:extLst>
          </p:cNvPr>
          <p:cNvPicPr>
            <a:picLocks noChangeAspect="1"/>
          </p:cNvPicPr>
          <p:nvPr/>
        </p:nvPicPr>
        <p:blipFill>
          <a:blip r:embed="rId2"/>
          <a:stretch>
            <a:fillRect/>
          </a:stretch>
        </p:blipFill>
        <p:spPr>
          <a:xfrm>
            <a:off x="2154912" y="1864896"/>
            <a:ext cx="12711770" cy="3392904"/>
          </a:xfrm>
          <a:prstGeom prst="rect">
            <a:avLst/>
          </a:prstGeom>
          <a:ln>
            <a:solidFill>
              <a:schemeClr val="tx1"/>
            </a:solidFill>
          </a:ln>
        </p:spPr>
      </p:pic>
      <p:sp>
        <p:nvSpPr>
          <p:cNvPr id="10" name="TextBox 4">
            <a:extLst>
              <a:ext uri="{FF2B5EF4-FFF2-40B4-BE49-F238E27FC236}">
                <a16:creationId xmlns:a16="http://schemas.microsoft.com/office/drawing/2014/main" id="{5C281A0D-F52E-525B-BBEA-D70C2AE16FD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3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0E690-8E26-840E-CE93-78FDEA9E00F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0E72ED4-0BB2-B7EC-737F-79B1F3D78FD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B7CD281-0C9F-4DAE-54CE-205D5F20827A}"/>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BBF9957-2D24-F002-3490-124C2207CA92}"/>
              </a:ext>
            </a:extLst>
          </p:cNvPr>
          <p:cNvSpPr txBox="1"/>
          <p:nvPr/>
        </p:nvSpPr>
        <p:spPr>
          <a:xfrm>
            <a:off x="1600200" y="609600"/>
            <a:ext cx="176784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i="0" u="none" strike="noStrike" dirty="0">
                <a:solidFill>
                  <a:srgbClr val="000000"/>
                </a:solidFill>
                <a:latin typeface="Arial" panose="020B0604020202020204" pitchFamily="34" charset="0"/>
                <a:cs typeface="Arial" panose="020B0604020202020204" pitchFamily="34" charset="0"/>
              </a:rPr>
              <a:t>(</a:t>
            </a:r>
            <a:r>
              <a:rPr lang="en-US" altLang="ko-KR" sz="6000" b="1" dirty="0">
                <a:solidFill>
                  <a:srgbClr val="000000"/>
                </a:solidFill>
                <a:latin typeface="Arial" panose="020B0604020202020204" pitchFamily="34" charset="0"/>
                <a:cs typeface="Arial" panose="020B0604020202020204" pitchFamily="34" charset="0"/>
              </a:rPr>
              <a:t>torqueQontrol_interactive.cpp)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A6A111-92EA-567F-C8D4-961732DA8A7E}"/>
              </a:ext>
            </a:extLst>
          </p:cNvPr>
          <p:cNvSpPr txBox="1"/>
          <p:nvPr/>
        </p:nvSpPr>
        <p:spPr>
          <a:xfrm>
            <a:off x="1333500" y="2177716"/>
            <a:ext cx="21717000" cy="11077135"/>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나머지 제약과 제어 부분은 동일</a:t>
            </a:r>
            <a:endParaRPr lang="en-US" altLang="ko-KR" sz="3200" b="1" dirty="0"/>
          </a:p>
          <a:p>
            <a:pPr marL="914400" lvl="1" indent="-457200">
              <a:lnSpc>
                <a:spcPct val="150000"/>
              </a:lnSpc>
              <a:buFont typeface="Arial" panose="020B0604020202020204" pitchFamily="34" charset="0"/>
              <a:buChar char="•"/>
            </a:pPr>
            <a:r>
              <a:rPr lang="ko-KR" altLang="en-US" sz="3200" b="1" dirty="0">
                <a:latin typeface="+mn-ea"/>
              </a:rPr>
              <a:t>목표를 설정하는 부분만 다름</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동일한 일반 식의 특수한 케이스일 뿐</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궤적이 주어졌을 때에는 매 시간마다 어떻게 움직여야 하는지 위치</a:t>
            </a:r>
            <a:r>
              <a:rPr lang="en-US" altLang="ko-KR" sz="3200" b="1" dirty="0">
                <a:latin typeface="+mn-ea"/>
              </a:rPr>
              <a:t>, </a:t>
            </a:r>
            <a:r>
              <a:rPr lang="ko-KR" altLang="en-US" sz="3200" b="1" dirty="0">
                <a:latin typeface="+mn-ea"/>
              </a:rPr>
              <a:t>속도</a:t>
            </a:r>
            <a:r>
              <a:rPr lang="en-US" altLang="ko-KR" sz="3200" b="1" dirty="0">
                <a:latin typeface="+mn-ea"/>
              </a:rPr>
              <a:t>, </a:t>
            </a:r>
            <a:r>
              <a:rPr lang="ko-KR" altLang="en-US" sz="3200" b="1" dirty="0">
                <a:latin typeface="+mn-ea"/>
              </a:rPr>
              <a:t>가속도 값이 전부 주어짐</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a:latin typeface="+mn-ea"/>
              </a:rPr>
              <a:t>Interactive</a:t>
            </a:r>
            <a:r>
              <a:rPr lang="ko-KR" altLang="en-US" sz="3200" b="1" dirty="0">
                <a:latin typeface="+mn-ea"/>
              </a:rPr>
              <a:t>의 경우 현재 박스의 위치로 이동한 후 </a:t>
            </a:r>
            <a:r>
              <a:rPr lang="en-US" altLang="ko-KR" sz="3200" b="1" dirty="0">
                <a:latin typeface="+mn-ea"/>
              </a:rPr>
              <a:t>‘</a:t>
            </a:r>
            <a:r>
              <a:rPr lang="ko-KR" altLang="en-US" sz="3200" b="1" dirty="0">
                <a:latin typeface="+mn-ea"/>
              </a:rPr>
              <a:t>정지</a:t>
            </a:r>
            <a:r>
              <a:rPr lang="en-US" altLang="ko-KR" sz="3200" b="1" dirty="0">
                <a:latin typeface="+mn-ea"/>
              </a:rPr>
              <a:t>’</a:t>
            </a:r>
            <a:r>
              <a:rPr lang="ko-KR" altLang="en-US" sz="3200" b="1" dirty="0">
                <a:latin typeface="+mn-ea"/>
              </a:rPr>
              <a:t>에 해당 </a:t>
            </a:r>
            <a:r>
              <a:rPr lang="en-US" altLang="ko-KR" sz="3200" b="1" dirty="0">
                <a:latin typeface="+mn-ea"/>
              </a:rPr>
              <a:t>&gt; </a:t>
            </a:r>
            <a:r>
              <a:rPr lang="ko-KR" altLang="en-US" sz="3200" b="1" dirty="0">
                <a:latin typeface="+mn-ea"/>
              </a:rPr>
              <a:t>따라서 속도</a:t>
            </a:r>
            <a:r>
              <a:rPr lang="en-US" altLang="ko-KR" sz="3200" b="1" dirty="0">
                <a:latin typeface="+mn-ea"/>
              </a:rPr>
              <a:t>, </a:t>
            </a:r>
            <a:r>
              <a:rPr lang="ko-KR" altLang="en-US" sz="3200" b="1" dirty="0">
                <a:latin typeface="+mn-ea"/>
              </a:rPr>
              <a:t>가속도 값이 </a:t>
            </a:r>
            <a:r>
              <a:rPr lang="en-US" altLang="ko-KR" sz="3200" b="1" dirty="0">
                <a:latin typeface="+mn-ea"/>
              </a:rPr>
              <a:t>0</a:t>
            </a:r>
            <a:endParaRPr lang="en-US" altLang="ko-KR" sz="3200" dirty="0">
              <a:latin typeface="+mn-ea"/>
            </a:endParaRPr>
          </a:p>
        </p:txBody>
      </p:sp>
      <p:pic>
        <p:nvPicPr>
          <p:cNvPr id="6" name="그림 5">
            <a:extLst>
              <a:ext uri="{FF2B5EF4-FFF2-40B4-BE49-F238E27FC236}">
                <a16:creationId xmlns:a16="http://schemas.microsoft.com/office/drawing/2014/main" id="{81E809F9-D130-AF2F-2306-53838566001B}"/>
              </a:ext>
            </a:extLst>
          </p:cNvPr>
          <p:cNvPicPr>
            <a:picLocks noChangeAspect="1"/>
          </p:cNvPicPr>
          <p:nvPr/>
        </p:nvPicPr>
        <p:blipFill>
          <a:blip r:embed="rId6"/>
          <a:stretch>
            <a:fillRect/>
          </a:stretch>
        </p:blipFill>
        <p:spPr>
          <a:xfrm>
            <a:off x="2133600" y="4367637"/>
            <a:ext cx="15205558" cy="1303334"/>
          </a:xfrm>
          <a:prstGeom prst="rect">
            <a:avLst/>
          </a:prstGeom>
          <a:ln>
            <a:solidFill>
              <a:schemeClr val="tx1"/>
            </a:solidFill>
          </a:ln>
        </p:spPr>
      </p:pic>
      <p:pic>
        <p:nvPicPr>
          <p:cNvPr id="8" name="그림 7" descr="\documentclass{article}&#10;\usepackage{amsmath}&#10;\pagestyle{empty}&#10;\begin{document}&#10;&#10;&#10;$&#10;\ddot{x}^* = K_p e - K_d \dot{x}&#10;$&#10;&#10;\end{document}" title="IguanaTex Bitmap Display">
            <a:extLst>
              <a:ext uri="{FF2B5EF4-FFF2-40B4-BE49-F238E27FC236}">
                <a16:creationId xmlns:a16="http://schemas.microsoft.com/office/drawing/2014/main" id="{F6BAA0D0-3134-CA4A-A7AF-FCC2134A51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52800" y="6096000"/>
            <a:ext cx="3817600" cy="518400"/>
          </a:xfrm>
          <a:prstGeom prst="rect">
            <a:avLst/>
          </a:prstGeom>
        </p:spPr>
      </p:pic>
      <p:pic>
        <p:nvPicPr>
          <p:cNvPr id="10" name="그림 9"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06BDF786-5524-1299-B3C8-72C62070D4D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99400" y="8474124"/>
            <a:ext cx="7440000" cy="553600"/>
          </a:xfrm>
          <a:prstGeom prst="rect">
            <a:avLst/>
          </a:prstGeom>
        </p:spPr>
      </p:pic>
      <p:pic>
        <p:nvPicPr>
          <p:cNvPr id="12" name="그림 11" descr="\documentclass{article}&#10;\usepackage{amsmath}&#10;\pagestyle{empty}&#10;\begin{document}&#10;&#10;&#10;$&#10;\dot{x}_{\text{des}} = 0&#10;$&#10;&#10;\end{document}" title="IguanaTex Bitmap Display">
            <a:extLst>
              <a:ext uri="{FF2B5EF4-FFF2-40B4-BE49-F238E27FC236}">
                <a16:creationId xmlns:a16="http://schemas.microsoft.com/office/drawing/2014/main" id="{CA369A8A-39BA-3D72-24B5-3912D379E09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99400" y="9512998"/>
            <a:ext cx="1865600" cy="438400"/>
          </a:xfrm>
          <a:prstGeom prst="rect">
            <a:avLst/>
          </a:prstGeom>
        </p:spPr>
      </p:pic>
      <p:pic>
        <p:nvPicPr>
          <p:cNvPr id="14" name="그림 13" descr="\documentclass{article}&#10;\usepackage{amsmath}&#10;\pagestyle{empty}&#10;\begin{document}&#10;&#10;&#10;$&#10;\ddot{x}_{\text{des}} = 0&#10;$&#10;&#10;\end{document}" title="IguanaTex Bitmap Display">
            <a:extLst>
              <a:ext uri="{FF2B5EF4-FFF2-40B4-BE49-F238E27FC236}">
                <a16:creationId xmlns:a16="http://schemas.microsoft.com/office/drawing/2014/main" id="{8669AF6B-3113-36B6-56D3-2B17BD20506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999400" y="10416413"/>
            <a:ext cx="1865600" cy="438400"/>
          </a:xfrm>
          <a:prstGeom prst="rect">
            <a:avLst/>
          </a:prstGeom>
        </p:spPr>
      </p:pic>
    </p:spTree>
    <p:extLst>
      <p:ext uri="{BB962C8B-B14F-4D97-AF65-F5344CB8AC3E}">
        <p14:creationId xmlns:p14="http://schemas.microsoft.com/office/powerpoint/2010/main" val="3146395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1E47-BFCD-A985-13C7-7AE6D1F7150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972EBF0-A1B4-A873-2F06-9443770E7AA7}"/>
              </a:ext>
            </a:extLst>
          </p:cNvPr>
          <p:cNvSpPr/>
          <p:nvPr/>
        </p:nvSpPr>
        <p:spPr>
          <a:xfrm>
            <a:off x="0" y="0"/>
            <a:ext cx="821042" cy="137160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FA810BF-E6CB-DB8B-C2F1-3FF2B37A3E5F}"/>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5B37A910-4EB7-5690-6096-F6A26FF55DE0}"/>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sz="6000" b="1" i="0" u="none" strike="noStrike" dirty="0">
                <a:solidFill>
                  <a:srgbClr val="000000"/>
                </a:solidFill>
                <a:latin typeface="Arial" panose="020B0604020202020204" pitchFamily="34" charset="0"/>
                <a:cs typeface="Arial" panose="020B0604020202020204" pitchFamily="34" charset="0"/>
              </a:rPr>
              <a:t>Thank</a:t>
            </a:r>
            <a:r>
              <a:rPr lang="en-US" sz="6000" b="1" dirty="0">
                <a:solidFill>
                  <a:srgbClr val="000000"/>
                </a:solidFill>
                <a:latin typeface="Arial" panose="020B0604020202020204" pitchFamily="34" charset="0"/>
                <a:cs typeface="Arial" panose="020B0604020202020204" pitchFamily="34" charset="0"/>
              </a:rPr>
              <a:t> you</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90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D777DF7A-4527-D6A4-B8DC-3AE74E23942D}"/>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81BDFB1-71E4-0325-125C-45052688FB84}"/>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D759DCBC-68C6-64BD-FD82-724A5AB0788A}"/>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dependencies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AC2E7A8-8225-0E2B-B034-992C04AE491C}"/>
              </a:ext>
            </a:extLst>
          </p:cNvPr>
          <p:cNvSpPr txBox="1"/>
          <p:nvPr/>
        </p:nvSpPr>
        <p:spPr>
          <a:xfrm>
            <a:off x="1600200" y="2253735"/>
            <a:ext cx="21564600" cy="6645152"/>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tinyXML2</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Eigen3</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Pinocchio</a:t>
            </a:r>
          </a:p>
        </p:txBody>
      </p:sp>
      <p:sp>
        <p:nvSpPr>
          <p:cNvPr id="2" name="사각형: 둥근 모서리 1">
            <a:extLst>
              <a:ext uri="{FF2B5EF4-FFF2-40B4-BE49-F238E27FC236}">
                <a16:creationId xmlns:a16="http://schemas.microsoft.com/office/drawing/2014/main" id="{BE62FC62-2A5A-1C57-D67C-4927062C1436}"/>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libtinyxml2-dev</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E5E6023-EE87-837F-579A-06297700C2FE}"/>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libeigen3-dev</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5CF64DB2-7407-27D0-02DE-68AFC395C08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sudo</a:t>
            </a:r>
            <a:r>
              <a:rPr lang="en-US" altLang="ko-KR" sz="2800" dirty="0">
                <a:solidFill>
                  <a:schemeClr val="tx1"/>
                </a:solidFill>
              </a:rPr>
              <a:t> apt install </a:t>
            </a:r>
            <a:r>
              <a:rPr lang="en-US" altLang="ko-KR" sz="2800" dirty="0" err="1">
                <a:solidFill>
                  <a:schemeClr val="tx1"/>
                </a:solidFill>
              </a:rPr>
              <a:t>ros</a:t>
            </a:r>
            <a:r>
              <a:rPr lang="en-US" altLang="ko-KR" sz="2800" dirty="0">
                <a:solidFill>
                  <a:schemeClr val="tx1"/>
                </a:solidFill>
              </a:rPr>
              <a:t>-$ROS_DISTRO-</a:t>
            </a:r>
            <a:r>
              <a:rPr lang="en-US" altLang="ko-KR" sz="2800" dirty="0" err="1">
                <a:solidFill>
                  <a:schemeClr val="tx1"/>
                </a:solidFill>
              </a:rPr>
              <a:t>pinocchio</a:t>
            </a:r>
            <a:endParaRPr lang="ko-KR" altLang="en-US" sz="2800" dirty="0">
              <a:solidFill>
                <a:schemeClr val="tx1"/>
              </a:solidFill>
            </a:endParaRPr>
          </a:p>
        </p:txBody>
      </p:sp>
      <p:sp>
        <p:nvSpPr>
          <p:cNvPr id="8" name="TextBox 7">
            <a:extLst>
              <a:ext uri="{FF2B5EF4-FFF2-40B4-BE49-F238E27FC236}">
                <a16:creationId xmlns:a16="http://schemas.microsoft.com/office/drawing/2014/main" id="{6F45A4C8-9E93-D9A1-0880-0F276C00A16C}"/>
              </a:ext>
            </a:extLst>
          </p:cNvPr>
          <p:cNvSpPr txBox="1"/>
          <p:nvPr/>
        </p:nvSpPr>
        <p:spPr>
          <a:xfrm>
            <a:off x="2667000" y="12039600"/>
            <a:ext cx="18135600" cy="584775"/>
          </a:xfrm>
          <a:prstGeom prst="rect">
            <a:avLst/>
          </a:prstGeom>
          <a:noFill/>
        </p:spPr>
        <p:txBody>
          <a:bodyPr wrap="square">
            <a:spAutoFit/>
          </a:bodyPr>
          <a:lstStyle/>
          <a:p>
            <a:r>
              <a:rPr lang="ko-KR" altLang="en-US" sz="3200" dirty="0"/>
              <a:t>설치 방법 </a:t>
            </a:r>
            <a:r>
              <a:rPr lang="en-US" altLang="ko-KR" sz="3200" dirty="0"/>
              <a:t>: </a:t>
            </a:r>
            <a:r>
              <a:rPr lang="ko-KR" altLang="en-US" sz="3200" dirty="0"/>
              <a:t>https://auctus-team.gitlabpages.inria.fr/components/control/qontrol/md_doc_installation.html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BA05-BEA6-913C-7A7E-ED2458E1EE6F}"/>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76273EA0-E3C3-6FB8-3D01-6339C0FB6C5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980987B3-8EBD-39C4-06DE-8630C38B4513}"/>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11D911B9-A07E-6678-6D3D-D8D513456C01}"/>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a:t>
            </a:r>
            <a:r>
              <a:rPr lang="en-US" altLang="ko-KR" sz="6000" b="1" dirty="0" err="1">
                <a:solidFill>
                  <a:srgbClr val="000000"/>
                </a:solidFill>
                <a:latin typeface="Arial" panose="020B0604020202020204" pitchFamily="34" charset="0"/>
                <a:cs typeface="Arial" panose="020B0604020202020204" pitchFamily="34" charset="0"/>
              </a:rPr>
              <a:t>Qontrol</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33F7DA-4E32-7915-A231-632FA2919026}"/>
              </a:ext>
            </a:extLst>
          </p:cNvPr>
          <p:cNvSpPr txBox="1"/>
          <p:nvPr/>
        </p:nvSpPr>
        <p:spPr>
          <a:xfrm>
            <a:off x="1600200" y="2253735"/>
            <a:ext cx="21564600" cy="959980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Clone the git repository</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move to </a:t>
            </a:r>
            <a:r>
              <a:rPr lang="en-US" altLang="ko-KR" sz="3200" b="1" dirty="0" err="1">
                <a:latin typeface="+mn-ea"/>
              </a:rPr>
              <a:t>Qontrol</a:t>
            </a: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the </a:t>
            </a:r>
            <a:r>
              <a:rPr lang="en-US" altLang="ko-KR" sz="3200" b="1" dirty="0" err="1">
                <a:latin typeface="+mn-ea"/>
              </a:rPr>
              <a:t>cmake</a:t>
            </a:r>
            <a:r>
              <a:rPr lang="en-US" altLang="ko-KR" sz="3200" b="1" dirty="0">
                <a:latin typeface="+mn-ea"/>
              </a:rPr>
              <a:t> command </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Build the library</a:t>
            </a:r>
          </a:p>
        </p:txBody>
      </p:sp>
      <p:sp>
        <p:nvSpPr>
          <p:cNvPr id="2" name="사각형: 둥근 모서리 1">
            <a:extLst>
              <a:ext uri="{FF2B5EF4-FFF2-40B4-BE49-F238E27FC236}">
                <a16:creationId xmlns:a16="http://schemas.microsoft.com/office/drawing/2014/main" id="{AF023A41-E1EC-D4F5-2AEC-990CC3418E01}"/>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git clone https://gitlab.inria.fr/auctus-team/components/control/qontrol.git</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25C1DEB-DAE8-BFFF-BD66-EBB470936A7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a:t>
            </a:r>
            <a:r>
              <a:rPr lang="en-US" altLang="ko-KR" sz="2800" dirty="0" err="1">
                <a:solidFill>
                  <a:schemeClr val="tx1"/>
                </a:solidFill>
                <a:latin typeface="+mj-lt"/>
              </a:rPr>
              <a:t>qontrol</a:t>
            </a:r>
            <a:r>
              <a:rPr lang="en-US" altLang="ko-KR" sz="2800" dirty="0">
                <a:solidFill>
                  <a:schemeClr val="tx1"/>
                </a:solidFill>
                <a:latin typeface="+mj-lt"/>
              </a:rPr>
              <a:t> &amp;&amp; </a:t>
            </a:r>
            <a:r>
              <a:rPr lang="en-US" altLang="ko-KR" sz="2800" dirty="0" err="1">
                <a:solidFill>
                  <a:schemeClr val="tx1"/>
                </a:solidFill>
                <a:latin typeface="+mj-lt"/>
              </a:rPr>
              <a:t>mkdir</a:t>
            </a:r>
            <a:r>
              <a:rPr lang="en-US" altLang="ko-KR" sz="2800" dirty="0">
                <a:solidFill>
                  <a:schemeClr val="tx1"/>
                </a:solidFill>
                <a:latin typeface="+mj-lt"/>
              </a:rPr>
              <a:t> build &amp;&amp; cd build</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6E10692E-F78F-E5D8-8ED3-0A2CD7BBBBB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cmake</a:t>
            </a:r>
            <a:r>
              <a:rPr lang="en-US" altLang="ko-KR" sz="2800" dirty="0">
                <a:solidFill>
                  <a:schemeClr val="tx1"/>
                </a:solidFill>
              </a:rPr>
              <a:t> ..</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2FA4FDA5-FAB6-4698-7EFF-A0A8CBE63D8F}"/>
              </a:ext>
            </a:extLst>
          </p:cNvPr>
          <p:cNvSpPr/>
          <p:nvPr/>
        </p:nvSpPr>
        <p:spPr>
          <a:xfrm>
            <a:off x="2921000" y="12082142"/>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make -j4</a:t>
            </a:r>
            <a:endParaRPr lang="ko-KR" altLang="en-US" sz="2800" dirty="0">
              <a:solidFill>
                <a:schemeClr val="tx1"/>
              </a:solidFill>
            </a:endParaRPr>
          </a:p>
        </p:txBody>
      </p:sp>
    </p:spTree>
    <p:extLst>
      <p:ext uri="{BB962C8B-B14F-4D97-AF65-F5344CB8AC3E}">
        <p14:creationId xmlns:p14="http://schemas.microsoft.com/office/powerpoint/2010/main" val="79028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7583-E085-69C0-0290-C13FF1632C35}"/>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25813BDF-B77D-8053-89E1-1A837524C3A0}"/>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6D32BE5-F143-9595-7DA4-3825B4A2DB7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C6A586EF-706F-1172-B472-5C158E628E4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Launch examples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0B1E59F-71C7-3BFE-8DF5-2FD6B66DEC09}"/>
              </a:ext>
            </a:extLst>
          </p:cNvPr>
          <p:cNvSpPr txBox="1"/>
          <p:nvPr/>
        </p:nvSpPr>
        <p:spPr>
          <a:xfrm>
            <a:off x="1600200" y="2253735"/>
            <a:ext cx="21564600" cy="369049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Go to your build folder</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example file</a:t>
            </a:r>
          </a:p>
        </p:txBody>
      </p:sp>
      <p:sp>
        <p:nvSpPr>
          <p:cNvPr id="2" name="사각형: 둥근 모서리 1">
            <a:extLst>
              <a:ext uri="{FF2B5EF4-FFF2-40B4-BE49-F238E27FC236}">
                <a16:creationId xmlns:a16="http://schemas.microsoft.com/office/drawing/2014/main" id="{F2E1EE19-28C9-8642-384A-4686149EBEAB}"/>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build/examples</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9FCDFA78-AC3C-0F10-999B-CE85794AFE1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example_name</a:t>
            </a:r>
            <a:r>
              <a:rPr lang="en-US" altLang="ko-KR" sz="2800" dirty="0">
                <a:solidFill>
                  <a:schemeClr val="tx1"/>
                </a:solidFill>
                <a:latin typeface="+mj-lt"/>
              </a:rPr>
              <a:t> </a:t>
            </a:r>
            <a:r>
              <a:rPr lang="en-US" altLang="ko-KR" sz="2800" dirty="0" err="1">
                <a:solidFill>
                  <a:schemeClr val="tx1"/>
                </a:solidFill>
                <a:latin typeface="+mj-lt"/>
              </a:rPr>
              <a:t>robot_name</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CABAAB16-7625-1732-9C87-4539D69B4F06}"/>
              </a:ext>
            </a:extLst>
          </p:cNvPr>
          <p:cNvSpPr/>
          <p:nvPr/>
        </p:nvSpPr>
        <p:spPr>
          <a:xfrm>
            <a:off x="2921000" y="7922008"/>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ex1) ./</a:t>
            </a:r>
            <a:r>
              <a:rPr lang="en-US" altLang="ko-KR" sz="2800" dirty="0" err="1">
                <a:solidFill>
                  <a:schemeClr val="tx1"/>
                </a:solidFill>
              </a:rPr>
              <a:t>torqueQontrol</a:t>
            </a:r>
            <a:r>
              <a:rPr lang="en-US" altLang="ko-KR" sz="2800" dirty="0">
                <a:solidFill>
                  <a:schemeClr val="tx1"/>
                </a:solidFill>
              </a:rPr>
              <a:t> panda</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61F17C24-D4AE-BFE5-3B75-BA175ED32C89}"/>
              </a:ext>
            </a:extLst>
          </p:cNvPr>
          <p:cNvSpPr/>
          <p:nvPr/>
        </p:nvSpPr>
        <p:spPr>
          <a:xfrm>
            <a:off x="2921000" y="9595616"/>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ex2) ./</a:t>
            </a:r>
            <a:r>
              <a:rPr lang="en-US" altLang="ko-KR" sz="2800" dirty="0" err="1">
                <a:solidFill>
                  <a:schemeClr val="tx1"/>
                </a:solidFill>
              </a:rPr>
              <a:t>torqueQontrol_interactive</a:t>
            </a:r>
            <a:r>
              <a:rPr lang="en-US" altLang="ko-KR" sz="2800" dirty="0">
                <a:solidFill>
                  <a:schemeClr val="tx1"/>
                </a:solidFill>
              </a:rPr>
              <a:t> panda</a:t>
            </a:r>
            <a:endParaRPr lang="ko-KR" altLang="en-US" sz="2800" dirty="0">
              <a:solidFill>
                <a:schemeClr val="tx1"/>
              </a:solidFill>
            </a:endParaRPr>
          </a:p>
        </p:txBody>
      </p:sp>
    </p:spTree>
    <p:extLst>
      <p:ext uri="{BB962C8B-B14F-4D97-AF65-F5344CB8AC3E}">
        <p14:creationId xmlns:p14="http://schemas.microsoft.com/office/powerpoint/2010/main" val="248857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DEA9-B6BD-DF6E-31A8-B5FB6FF3AC61}"/>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83AE5413-B960-6116-DF86-63C20D8EA57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BC230F15-6E5D-3810-20D1-B75CE5E86F20}"/>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615899D-90D6-EB0E-99B7-BA6DC67C30D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ko-KR" altLang="en-US" sz="6000" b="1" dirty="0">
                <a:solidFill>
                  <a:srgbClr val="000000"/>
                </a:solidFill>
                <a:latin typeface="Arial" panose="020B0604020202020204" pitchFamily="34" charset="0"/>
                <a:cs typeface="Arial" panose="020B0604020202020204" pitchFamily="34" charset="0"/>
              </a:rPr>
              <a:t>예제 실행 결과</a:t>
            </a:r>
            <a:endParaRPr lang="en" sz="6000" b="1" i="0" u="none" strike="noStrike" dirty="0">
              <a:solidFill>
                <a:srgbClr val="000000"/>
              </a:solidFill>
              <a:latin typeface="Arial" panose="020B0604020202020204" pitchFamily="34" charset="0"/>
              <a:cs typeface="Arial" panose="020B0604020202020204" pitchFamily="34" charset="0"/>
            </a:endParaRPr>
          </a:p>
        </p:txBody>
      </p:sp>
      <p:pic>
        <p:nvPicPr>
          <p:cNvPr id="2" name="vid1">
            <a:hlinkClick r:id="" action="ppaction://media"/>
            <a:extLst>
              <a:ext uri="{FF2B5EF4-FFF2-40B4-BE49-F238E27FC236}">
                <a16:creationId xmlns:a16="http://schemas.microsoft.com/office/drawing/2014/main" id="{6B5AFB3A-404B-42C7-B660-BED820BF6F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79714" y="3548913"/>
            <a:ext cx="10457130" cy="5882136"/>
          </a:xfrm>
          <a:prstGeom prst="rect">
            <a:avLst/>
          </a:prstGeom>
        </p:spPr>
      </p:pic>
      <p:pic>
        <p:nvPicPr>
          <p:cNvPr id="4" name="vid2">
            <a:hlinkClick r:id="" action="ppaction://media"/>
            <a:extLst>
              <a:ext uri="{FF2B5EF4-FFF2-40B4-BE49-F238E27FC236}">
                <a16:creationId xmlns:a16="http://schemas.microsoft.com/office/drawing/2014/main" id="{247905DA-EDB0-9DA0-423E-615349CB70D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258799" y="3548913"/>
            <a:ext cx="10457129" cy="5891341"/>
          </a:xfrm>
          <a:prstGeom prst="rect">
            <a:avLst/>
          </a:prstGeom>
        </p:spPr>
      </p:pic>
      <p:sp>
        <p:nvSpPr>
          <p:cNvPr id="5" name="TextBox 4">
            <a:extLst>
              <a:ext uri="{FF2B5EF4-FFF2-40B4-BE49-F238E27FC236}">
                <a16:creationId xmlns:a16="http://schemas.microsoft.com/office/drawing/2014/main" id="{4F7187AE-01AA-AEFA-FA49-B165A73786E8}"/>
              </a:ext>
            </a:extLst>
          </p:cNvPr>
          <p:cNvSpPr txBox="1"/>
          <p:nvPr/>
        </p:nvSpPr>
        <p:spPr>
          <a:xfrm>
            <a:off x="4800600" y="2362200"/>
            <a:ext cx="4114800" cy="735842"/>
          </a:xfrm>
          <a:prstGeom prst="rect">
            <a:avLst/>
          </a:prstGeom>
          <a:noFill/>
        </p:spPr>
        <p:txBody>
          <a:bodyPr wrap="square">
            <a:spAutoFit/>
          </a:bodyPr>
          <a:lstStyle/>
          <a:p>
            <a:pPr marL="971550" lvl="1" indent="-514350">
              <a:lnSpc>
                <a:spcPct val="150000"/>
              </a:lnSpc>
              <a:buAutoNum type="arabicPeriod"/>
            </a:pPr>
            <a:r>
              <a:rPr lang="ko-KR" altLang="en-US" sz="3200" b="1" dirty="0">
                <a:latin typeface="+mn-ea"/>
              </a:rPr>
              <a:t>궤도 추적 제어</a:t>
            </a:r>
            <a:endParaRPr lang="en-US" altLang="ko-KR" sz="3200" b="1" dirty="0">
              <a:latin typeface="+mn-ea"/>
            </a:endParaRPr>
          </a:p>
        </p:txBody>
      </p:sp>
      <p:sp>
        <p:nvSpPr>
          <p:cNvPr id="6" name="TextBox 5">
            <a:extLst>
              <a:ext uri="{FF2B5EF4-FFF2-40B4-BE49-F238E27FC236}">
                <a16:creationId xmlns:a16="http://schemas.microsoft.com/office/drawing/2014/main" id="{BA39D12F-150A-AFDB-D542-57579E15C606}"/>
              </a:ext>
            </a:extLst>
          </p:cNvPr>
          <p:cNvSpPr txBox="1"/>
          <p:nvPr/>
        </p:nvSpPr>
        <p:spPr>
          <a:xfrm>
            <a:off x="16649700" y="2362200"/>
            <a:ext cx="5067300" cy="735842"/>
          </a:xfrm>
          <a:prstGeom prst="rect">
            <a:avLst/>
          </a:prstGeom>
          <a:noFill/>
        </p:spPr>
        <p:txBody>
          <a:bodyPr wrap="square">
            <a:spAutoFit/>
          </a:bodyPr>
          <a:lstStyle/>
          <a:p>
            <a:pPr lvl="1">
              <a:lnSpc>
                <a:spcPct val="150000"/>
              </a:lnSpc>
            </a:pPr>
            <a:r>
              <a:rPr lang="en-US" altLang="ko-KR" sz="3200" b="1" dirty="0">
                <a:latin typeface="+mn-ea"/>
              </a:rPr>
              <a:t>2. Interactive </a:t>
            </a:r>
            <a:r>
              <a:rPr lang="ko-KR" altLang="en-US" sz="3200" b="1" dirty="0">
                <a:latin typeface="+mn-ea"/>
              </a:rPr>
              <a:t>제어</a:t>
            </a:r>
            <a:endParaRPr lang="en-US" altLang="ko-KR" sz="3200" b="1" dirty="0">
              <a:latin typeface="+mn-ea"/>
            </a:endParaRPr>
          </a:p>
        </p:txBody>
      </p:sp>
      <p:sp>
        <p:nvSpPr>
          <p:cNvPr id="7" name="TextBox 6">
            <a:extLst>
              <a:ext uri="{FF2B5EF4-FFF2-40B4-BE49-F238E27FC236}">
                <a16:creationId xmlns:a16="http://schemas.microsoft.com/office/drawing/2014/main" id="{035E8532-31C5-AF3F-B154-11828B89EDC7}"/>
              </a:ext>
            </a:extLst>
          </p:cNvPr>
          <p:cNvSpPr txBox="1"/>
          <p:nvPr/>
        </p:nvSpPr>
        <p:spPr>
          <a:xfrm>
            <a:off x="13487400" y="9523204"/>
            <a:ext cx="10363200" cy="1474506"/>
          </a:xfrm>
          <a:prstGeom prst="rect">
            <a:avLst/>
          </a:prstGeom>
          <a:noFill/>
        </p:spPr>
        <p:txBody>
          <a:bodyPr wrap="square">
            <a:spAutoFit/>
          </a:bodyPr>
          <a:lstStyle/>
          <a:p>
            <a:pPr marL="914400" lvl="1" indent="-457200">
              <a:lnSpc>
                <a:spcPct val="150000"/>
              </a:lnSpc>
              <a:buFontTx/>
              <a:buChar char="-"/>
            </a:pPr>
            <a:r>
              <a:rPr lang="ko-KR" altLang="en-US" sz="3200" dirty="0">
                <a:latin typeface="+mn-ea"/>
              </a:rPr>
              <a:t>빨간색 상자를 더블 클릭</a:t>
            </a:r>
            <a:r>
              <a:rPr lang="en-US" altLang="ko-KR" sz="3200" dirty="0">
                <a:latin typeface="+mn-ea"/>
              </a:rPr>
              <a:t>!!</a:t>
            </a:r>
          </a:p>
          <a:p>
            <a:pPr marL="914400" lvl="1" indent="-457200">
              <a:lnSpc>
                <a:spcPct val="150000"/>
              </a:lnSpc>
              <a:buFontTx/>
              <a:buChar char="-"/>
            </a:pPr>
            <a:r>
              <a:rPr lang="en-US" altLang="ko-KR" sz="3200" dirty="0">
                <a:latin typeface="+mn-ea"/>
              </a:rPr>
              <a:t>Ctrl</a:t>
            </a:r>
            <a:r>
              <a:rPr lang="ko-KR" altLang="en-US" sz="3200" dirty="0">
                <a:latin typeface="+mn-ea"/>
              </a:rPr>
              <a:t> </a:t>
            </a:r>
            <a:r>
              <a:rPr lang="en-US" altLang="ko-KR" sz="3200" dirty="0">
                <a:latin typeface="+mn-ea"/>
              </a:rPr>
              <a:t>+</a:t>
            </a:r>
            <a:r>
              <a:rPr lang="ko-KR" altLang="en-US" sz="3200" dirty="0">
                <a:latin typeface="+mn-ea"/>
              </a:rPr>
              <a:t> 좌</a:t>
            </a:r>
            <a:r>
              <a:rPr lang="en-US" altLang="ko-KR" sz="3200" dirty="0">
                <a:latin typeface="+mn-ea"/>
              </a:rPr>
              <a:t>/</a:t>
            </a:r>
            <a:r>
              <a:rPr lang="ko-KR" altLang="en-US" sz="3200" dirty="0">
                <a:latin typeface="+mn-ea"/>
              </a:rPr>
              <a:t>우 클릭으로 상자를 이동</a:t>
            </a:r>
            <a:r>
              <a:rPr lang="en-US" altLang="ko-KR" sz="3200" dirty="0">
                <a:latin typeface="+mn-ea"/>
              </a:rPr>
              <a:t>/</a:t>
            </a:r>
            <a:r>
              <a:rPr lang="ko-KR" altLang="en-US" sz="3200" dirty="0">
                <a:latin typeface="+mn-ea"/>
              </a:rPr>
              <a:t>회전</a:t>
            </a:r>
            <a:endParaRPr lang="en-US" altLang="ko-KR" sz="3200" dirty="0">
              <a:latin typeface="+mn-ea"/>
            </a:endParaRPr>
          </a:p>
        </p:txBody>
      </p:sp>
    </p:spTree>
    <p:extLst>
      <p:ext uri="{BB962C8B-B14F-4D97-AF65-F5344CB8AC3E}">
        <p14:creationId xmlns:p14="http://schemas.microsoft.com/office/powerpoint/2010/main" val="70485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94" fill="hold"/>
                                        <p:tgtEl>
                                          <p:spTgt spid="2"/>
                                        </p:tgtEl>
                                      </p:cBhvr>
                                    </p:cmd>
                                  </p:childTnLst>
                                </p:cTn>
                              </p:par>
                              <p:par>
                                <p:cTn id="7" presetID="1" presetClass="mediacall" presetSubtype="0" fill="hold" nodeType="withEffect">
                                  <p:stCondLst>
                                    <p:cond delay="0"/>
                                  </p:stCondLst>
                                  <p:childTnLst>
                                    <p:cmd type="call" cmd="playFrom(0.0)">
                                      <p:cBhvr>
                                        <p:cTn id="8" dur="144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22B1-5716-654A-26FA-19C8664C8F49}"/>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DD6151E2-82CA-9C97-E8F6-865CBE8EAAA4}"/>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68E9524-FA85-5E7B-6792-682B136DFED4}"/>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7AC55FAD-03C6-2FCC-CD23-9057CC4C54B4}"/>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실습할 코드</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28240B-736A-1865-4E61-C5DF4FD8A24E}"/>
              </a:ext>
            </a:extLst>
          </p:cNvPr>
          <p:cNvSpPr txBox="1"/>
          <p:nvPr/>
        </p:nvSpPr>
        <p:spPr>
          <a:xfrm>
            <a:off x="1333500" y="3343239"/>
            <a:ext cx="21717000" cy="4429161"/>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latin typeface="+mn-ea"/>
              </a:rPr>
              <a:t>경로</a:t>
            </a:r>
            <a:r>
              <a:rPr lang="en-US" altLang="ko-KR" sz="3200" b="1" dirty="0">
                <a:latin typeface="+mn-ea"/>
              </a:rPr>
              <a:t> : examples </a:t>
            </a:r>
            <a:r>
              <a:rPr lang="ko-KR" altLang="en-US" sz="3200" b="1" dirty="0">
                <a:latin typeface="+mn-ea"/>
              </a:rPr>
              <a:t>폴더</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71550" lvl="1" indent="-514350">
              <a:lnSpc>
                <a:spcPct val="150000"/>
              </a:lnSpc>
              <a:buAutoNum type="arabicPeriod"/>
            </a:pPr>
            <a:r>
              <a:rPr lang="ko-KR" altLang="en-US" sz="3200" b="1" dirty="0">
                <a:latin typeface="+mn-ea"/>
              </a:rPr>
              <a:t>궤도 추적 제어 코드 </a:t>
            </a:r>
            <a:r>
              <a:rPr lang="en-US" altLang="ko-KR" sz="3200" b="1" dirty="0">
                <a:latin typeface="+mn-ea"/>
              </a:rPr>
              <a:t>:  </a:t>
            </a:r>
            <a:r>
              <a:rPr lang="en-US" altLang="ko-KR" sz="3200" b="1" dirty="0">
                <a:solidFill>
                  <a:srgbClr val="000000"/>
                </a:solidFill>
                <a:latin typeface="Arial" panose="020B0604020202020204" pitchFamily="34" charset="0"/>
                <a:cs typeface="Arial" panose="020B0604020202020204" pitchFamily="34" charset="0"/>
              </a:rPr>
              <a:t>torqueQontrol.cpp</a:t>
            </a:r>
          </a:p>
          <a:p>
            <a:pPr marL="971550" lvl="1" indent="-514350">
              <a:lnSpc>
                <a:spcPct val="150000"/>
              </a:lnSpc>
              <a:buAutoNum type="arabicPeriod"/>
            </a:pPr>
            <a:endParaRPr lang="en-US" altLang="ko-KR" sz="3200" b="1" dirty="0">
              <a:solidFill>
                <a:srgbClr val="000000"/>
              </a:solidFill>
              <a:latin typeface="Arial" panose="020B0604020202020204" pitchFamily="34" charset="0"/>
              <a:cs typeface="Arial" panose="020B0604020202020204" pitchFamily="34" charset="0"/>
            </a:endParaRPr>
          </a:p>
          <a:p>
            <a:pPr marL="971550" lvl="1" indent="-514350">
              <a:lnSpc>
                <a:spcPct val="150000"/>
              </a:lnSpc>
              <a:buAutoNum type="arabicPeriod"/>
            </a:pPr>
            <a:r>
              <a:rPr lang="en-US" altLang="ko-KR" sz="3200" b="1" dirty="0">
                <a:latin typeface="+mn-ea"/>
              </a:rPr>
              <a:t>Interactive </a:t>
            </a:r>
            <a:r>
              <a:rPr lang="ko-KR" altLang="en-US" sz="3200" b="1" dirty="0">
                <a:latin typeface="+mn-ea"/>
              </a:rPr>
              <a:t>제어 코드 </a:t>
            </a:r>
            <a:r>
              <a:rPr lang="en-US" altLang="ko-KR" sz="3200" b="1" dirty="0">
                <a:latin typeface="+mn-ea"/>
              </a:rPr>
              <a:t>:  </a:t>
            </a:r>
            <a:r>
              <a:rPr lang="en-US" altLang="ko-KR" sz="3200" b="1" dirty="0">
                <a:solidFill>
                  <a:srgbClr val="000000"/>
                </a:solidFill>
                <a:latin typeface="Arial" panose="020B0604020202020204" pitchFamily="34" charset="0"/>
                <a:cs typeface="Arial" panose="020B0604020202020204" pitchFamily="34" charset="0"/>
              </a:rPr>
              <a:t>torqueQontrol_interactive.cpp</a:t>
            </a:r>
            <a:endParaRPr lang="en-US" altLang="ko-KR" sz="3200" b="1" dirty="0">
              <a:latin typeface="+mn-ea"/>
            </a:endParaRPr>
          </a:p>
          <a:p>
            <a:pPr lvl="1">
              <a:lnSpc>
                <a:spcPct val="150000"/>
              </a:lnSpc>
            </a:pPr>
            <a:r>
              <a:rPr lang="en-US" altLang="ko-KR" sz="3200" b="1" dirty="0">
                <a:latin typeface="+mn-ea"/>
              </a:rPr>
              <a:t>  </a:t>
            </a:r>
          </a:p>
        </p:txBody>
      </p:sp>
      <p:sp>
        <p:nvSpPr>
          <p:cNvPr id="6" name="TextBox 5">
            <a:extLst>
              <a:ext uri="{FF2B5EF4-FFF2-40B4-BE49-F238E27FC236}">
                <a16:creationId xmlns:a16="http://schemas.microsoft.com/office/drawing/2014/main" id="{1D5F0176-43FB-CEE7-08F4-5E596121A141}"/>
              </a:ext>
            </a:extLst>
          </p:cNvPr>
          <p:cNvSpPr txBox="1"/>
          <p:nvPr/>
        </p:nvSpPr>
        <p:spPr>
          <a:xfrm>
            <a:off x="2133600" y="2038191"/>
            <a:ext cx="13182600" cy="646331"/>
          </a:xfrm>
          <a:prstGeom prst="rect">
            <a:avLst/>
          </a:prstGeom>
          <a:noFill/>
        </p:spPr>
        <p:txBody>
          <a:bodyPr wrap="square">
            <a:spAutoFit/>
          </a:bodyPr>
          <a:lstStyle/>
          <a:p>
            <a:r>
              <a:rPr lang="en-US" altLang="ko-KR" sz="3600" b="0" i="0" u="none" strike="noStrike" dirty="0">
                <a:solidFill>
                  <a:srgbClr val="1779C4"/>
                </a:solidFill>
                <a:effectLst/>
                <a:latin typeface="ui-monospace"/>
                <a:hlinkClick r:id="rId2"/>
              </a:rPr>
              <a:t>https://gitlab.inria.fr/auctus-team/components/control/qontrol.git</a:t>
            </a:r>
            <a:endParaRPr lang="ko-KR" altLang="en-US" sz="3600" dirty="0"/>
          </a:p>
        </p:txBody>
      </p:sp>
    </p:spTree>
    <p:extLst>
      <p:ext uri="{BB962C8B-B14F-4D97-AF65-F5344CB8AC3E}">
        <p14:creationId xmlns:p14="http://schemas.microsoft.com/office/powerpoint/2010/main" val="74220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F8A8-6630-40DF-40EF-509655A1712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D4BDCCD-BBF1-6E55-7598-8905697CD47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4149C18-CEF7-1CDE-9FA5-457C6A2F360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F63D3749-10BC-4339-C793-CA01F9C60CA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0C47473-60A6-94F1-3E0D-317AF62B6438}"/>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latin typeface="+mn-ea"/>
              </a:rPr>
              <a:t>model → </a:t>
            </a:r>
            <a:r>
              <a:rPr lang="ko-KR" altLang="en-US" sz="3200" b="1" dirty="0">
                <a:latin typeface="+mn-ea"/>
              </a:rPr>
              <a:t>𝑀</a:t>
            </a:r>
            <a:r>
              <a:rPr lang="en-US" altLang="ko-KR" sz="3200" b="1" dirty="0">
                <a:latin typeface="+mn-ea"/>
              </a:rPr>
              <a:t>(</a:t>
            </a:r>
            <a:r>
              <a:rPr lang="ko-KR" altLang="en-US" sz="3200" b="1" dirty="0">
                <a:latin typeface="+mn-ea"/>
              </a:rPr>
              <a:t>𝑞</a:t>
            </a:r>
            <a:r>
              <a:rPr lang="en-US" altLang="ko-KR" sz="3200" b="1" dirty="0">
                <a:latin typeface="+mn-ea"/>
              </a:rPr>
              <a:t>), ℎ(</a:t>
            </a:r>
            <a:r>
              <a:rPr lang="ko-KR" altLang="en-US" sz="3200" b="1" dirty="0">
                <a:latin typeface="+mn-ea"/>
              </a:rPr>
              <a:t>𝑞</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𝐽</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같은 로봇 동역학</a:t>
            </a:r>
            <a:r>
              <a:rPr lang="en-US" altLang="ko-KR" sz="3200" b="1" dirty="0">
                <a:latin typeface="+mn-ea"/>
              </a:rPr>
              <a:t>/</a:t>
            </a:r>
            <a:r>
              <a:rPr lang="ko-KR" altLang="en-US" sz="3200" b="1" dirty="0" err="1">
                <a:latin typeface="+mn-ea"/>
              </a:rPr>
              <a:t>기구학</a:t>
            </a:r>
            <a:r>
              <a:rPr lang="ko-KR" altLang="en-US" sz="3200" b="1" dirty="0">
                <a:latin typeface="+mn-ea"/>
              </a:rPr>
              <a:t> 계산</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torque_problem</a:t>
            </a:r>
            <a:r>
              <a:rPr lang="en-US" altLang="ko-KR" sz="3200" b="1" dirty="0">
                <a:latin typeface="+mn-ea"/>
              </a:rPr>
              <a:t> → QP</a:t>
            </a:r>
            <a:r>
              <a:rPr lang="ko-KR" altLang="en-US" sz="3200" b="1" dirty="0">
                <a:latin typeface="+mn-ea"/>
              </a:rPr>
              <a:t>형식 문제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main_task</a:t>
            </a:r>
            <a:r>
              <a:rPr lang="en-US" altLang="ko-KR" sz="3200" b="1" dirty="0">
                <a:latin typeface="+mn-ea"/>
              </a:rPr>
              <a:t> → EE </a:t>
            </a:r>
            <a:r>
              <a:rPr lang="ko-KR" altLang="en-US" sz="3200" b="1" dirty="0">
                <a:latin typeface="+mn-ea"/>
              </a:rPr>
              <a:t>가속도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Regularisation_task</a:t>
            </a:r>
            <a:r>
              <a:rPr lang="en-US" altLang="ko-KR" sz="3200" b="1" dirty="0">
                <a:latin typeface="+mn-ea"/>
              </a:rPr>
              <a:t> → </a:t>
            </a:r>
            <a:r>
              <a:rPr lang="ko-KR" altLang="en-US" sz="3200" b="1" dirty="0">
                <a:latin typeface="+mn-ea"/>
              </a:rPr>
              <a:t>토크 정규화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traj</a:t>
            </a:r>
            <a:r>
              <a:rPr lang="en-US" altLang="ko-KR" sz="3200" b="1" dirty="0">
                <a:latin typeface="+mn-ea"/>
              </a:rPr>
              <a:t> → EE</a:t>
            </a:r>
            <a:r>
              <a:rPr lang="ko-KR" altLang="en-US" sz="3200" b="1" dirty="0">
                <a:latin typeface="+mn-ea"/>
              </a:rPr>
              <a:t>의 목표 궤적 설정</a:t>
            </a:r>
            <a:endParaRPr lang="en-US" altLang="ko-KR" sz="3200" b="1" dirty="0">
              <a:latin typeface="+mn-ea"/>
            </a:endParaRPr>
          </a:p>
        </p:txBody>
      </p:sp>
      <p:pic>
        <p:nvPicPr>
          <p:cNvPr id="7" name="그림 6">
            <a:extLst>
              <a:ext uri="{FF2B5EF4-FFF2-40B4-BE49-F238E27FC236}">
                <a16:creationId xmlns:a16="http://schemas.microsoft.com/office/drawing/2014/main" id="{51B624D3-11A7-4B7C-2108-8B4B0849EB24}"/>
              </a:ext>
            </a:extLst>
          </p:cNvPr>
          <p:cNvPicPr>
            <a:picLocks noChangeAspect="1"/>
          </p:cNvPicPr>
          <p:nvPr/>
        </p:nvPicPr>
        <p:blipFill>
          <a:blip r:embed="rId2"/>
          <a:stretch>
            <a:fillRect/>
          </a:stretch>
        </p:blipFill>
        <p:spPr>
          <a:xfrm>
            <a:off x="2209800" y="1946173"/>
            <a:ext cx="12686288" cy="5732918"/>
          </a:xfrm>
          <a:prstGeom prst="rect">
            <a:avLst/>
          </a:prstGeom>
          <a:ln>
            <a:solidFill>
              <a:schemeClr val="tx1"/>
            </a:solidFill>
          </a:ln>
        </p:spPr>
      </p:pic>
    </p:spTree>
    <p:extLst>
      <p:ext uri="{BB962C8B-B14F-4D97-AF65-F5344CB8AC3E}">
        <p14:creationId xmlns:p14="http://schemas.microsoft.com/office/powerpoint/2010/main" val="66013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C3B9D-C4FF-73E8-DFF5-8F949F765EB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2DEF75D-F0D8-E18E-08C7-79FF2E90B1C6}"/>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D690138B-3330-E730-1F7C-DF6C0CAB97AD}"/>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C4C3FE1-ED64-0CFF-5DAB-83CE64DA392E}"/>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err="1">
                <a:latin typeface="+mn-ea"/>
              </a:rPr>
              <a:t>Urdf</a:t>
            </a:r>
            <a:r>
              <a:rPr lang="en-US" altLang="ko-KR" sz="3200" b="1" dirty="0">
                <a:latin typeface="+mn-ea"/>
              </a:rPr>
              <a:t> </a:t>
            </a:r>
            <a:r>
              <a:rPr lang="ko-KR" altLang="en-US" sz="3200" b="1" dirty="0">
                <a:latin typeface="+mn-ea"/>
              </a:rPr>
              <a:t>로딩 </a:t>
            </a:r>
            <a:r>
              <a:rPr lang="en-US" altLang="ko-KR" sz="3200" b="1" dirty="0">
                <a:latin typeface="+mn-ea"/>
              </a:rPr>
              <a:t>+ </a:t>
            </a:r>
            <a:r>
              <a:rPr lang="ko-KR" altLang="en-US" sz="3200" b="1" dirty="0">
                <a:latin typeface="+mn-ea"/>
              </a:rPr>
              <a:t>모델 생성</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JointTorqueProblem</a:t>
            </a:r>
            <a:r>
              <a:rPr lang="en-US" altLang="ko-KR" sz="3200" b="1" dirty="0">
                <a:latin typeface="+mn-ea"/>
              </a:rPr>
              <a:t> </a:t>
            </a:r>
            <a:r>
              <a:rPr lang="ko-KR" altLang="en-US" sz="3200" b="1" dirty="0">
                <a:latin typeface="+mn-ea"/>
              </a:rPr>
              <a:t>생성</a:t>
            </a: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태스크 추가</a:t>
            </a:r>
            <a:endParaRPr lang="en-US" altLang="ko-KR" sz="3200" b="1" dirty="0">
              <a:latin typeface="+mn-ea"/>
            </a:endParaRPr>
          </a:p>
          <a:p>
            <a:pPr lvl="1">
              <a:lnSpc>
                <a:spcPct val="150000"/>
              </a:lnSpc>
            </a:pPr>
            <a:r>
              <a:rPr lang="en-US" altLang="ko-KR" sz="3200" dirty="0">
                <a:latin typeface="+mn-ea"/>
              </a:rPr>
              <a:t>	Task::</a:t>
            </a:r>
            <a:r>
              <a:rPr lang="en-US" altLang="ko-KR" sz="3200" dirty="0" err="1">
                <a:latin typeface="+mn-ea"/>
              </a:rPr>
              <a:t>CartesianAcceleration</a:t>
            </a:r>
            <a:r>
              <a:rPr lang="en-US" altLang="ko-KR" sz="3200" dirty="0">
                <a:latin typeface="+mn-ea"/>
              </a:rPr>
              <a:t>("</a:t>
            </a:r>
            <a:r>
              <a:rPr lang="en-US" altLang="ko-KR" sz="3200" dirty="0" err="1">
                <a:latin typeface="+mn-ea"/>
              </a:rPr>
              <a:t>MainTask</a:t>
            </a:r>
            <a:r>
              <a:rPr lang="en-US" altLang="ko-KR" sz="3200" dirty="0">
                <a:latin typeface="+mn-ea"/>
              </a:rPr>
              <a:t>") → EE</a:t>
            </a:r>
            <a:r>
              <a:rPr lang="ko-KR" altLang="en-US" sz="3200" dirty="0">
                <a:latin typeface="+mn-ea"/>
              </a:rPr>
              <a:t>의 </a:t>
            </a:r>
            <a:r>
              <a:rPr lang="ko-KR" altLang="en-US" sz="3200" dirty="0" err="1">
                <a:latin typeface="+mn-ea"/>
              </a:rPr>
              <a:t>카르테시안</a:t>
            </a:r>
            <a:r>
              <a:rPr lang="ko-KR" altLang="en-US" sz="3200" dirty="0">
                <a:latin typeface="+mn-ea"/>
              </a:rPr>
              <a:t> 가속도 𝑥</a:t>
            </a:r>
            <a:r>
              <a:rPr lang="en-US" altLang="ko-KR" sz="3200" dirty="0">
                <a:latin typeface="+mn-ea"/>
              </a:rPr>
              <a:t>¨</a:t>
            </a:r>
            <a:r>
              <a:rPr lang="ko-KR" altLang="en-US" sz="3200" dirty="0">
                <a:latin typeface="+mn-ea"/>
              </a:rPr>
              <a:t>를 원하는 값으로 맞추는</a:t>
            </a:r>
            <a:r>
              <a:rPr lang="en-US" altLang="ko-KR" sz="3200" dirty="0">
                <a:latin typeface="+mn-ea"/>
              </a:rPr>
              <a:t> </a:t>
            </a:r>
            <a:r>
              <a:rPr lang="ko-KR" altLang="en-US" sz="3200" dirty="0">
                <a:latin typeface="+mn-ea"/>
              </a:rPr>
              <a:t>태스크</a:t>
            </a:r>
            <a:r>
              <a:rPr lang="en-US" altLang="ko-KR" sz="3200" dirty="0">
                <a:latin typeface="+mn-ea"/>
              </a:rPr>
              <a:t> 	Task::</a:t>
            </a:r>
            <a:r>
              <a:rPr lang="en-US" altLang="ko-KR" sz="3200" dirty="0" err="1">
                <a:latin typeface="+mn-ea"/>
              </a:rPr>
              <a:t>JointTorque</a:t>
            </a:r>
            <a:r>
              <a:rPr lang="en-US" altLang="ko-KR" sz="3200" dirty="0">
                <a:latin typeface="+mn-ea"/>
              </a:rPr>
              <a:t>("</a:t>
            </a:r>
            <a:r>
              <a:rPr lang="en-US" altLang="ko-KR" sz="3200" dirty="0" err="1">
                <a:latin typeface="+mn-ea"/>
              </a:rPr>
              <a:t>RegularisationTask</a:t>
            </a:r>
            <a:r>
              <a:rPr lang="en-US" altLang="ko-KR" sz="3200" dirty="0">
                <a:latin typeface="+mn-ea"/>
              </a:rPr>
              <a:t>", 1e-5) → </a:t>
            </a:r>
            <a:r>
              <a:rPr lang="ko-KR" altLang="en-US" sz="3200" dirty="0">
                <a:latin typeface="+mn-ea"/>
              </a:rPr>
              <a:t>토크를 “원하는 </a:t>
            </a:r>
            <a:r>
              <a:rPr lang="ko-KR" altLang="en-US" sz="3200" dirty="0" err="1">
                <a:latin typeface="+mn-ea"/>
              </a:rPr>
              <a:t>토크”에</a:t>
            </a:r>
            <a:r>
              <a:rPr lang="ko-KR" altLang="en-US" sz="3200" dirty="0">
                <a:latin typeface="+mn-ea"/>
              </a:rPr>
              <a:t> 가깝게 만듦</a:t>
            </a:r>
            <a:endParaRPr lang="en-US" altLang="ko-KR" sz="3200" dirty="0">
              <a:latin typeface="+mn-ea"/>
            </a:endParaRPr>
          </a:p>
        </p:txBody>
      </p:sp>
      <p:pic>
        <p:nvPicPr>
          <p:cNvPr id="6" name="그림 5">
            <a:extLst>
              <a:ext uri="{FF2B5EF4-FFF2-40B4-BE49-F238E27FC236}">
                <a16:creationId xmlns:a16="http://schemas.microsoft.com/office/drawing/2014/main" id="{FDB7814D-680F-3774-98B4-4F5A1F6C0AA5}"/>
              </a:ext>
            </a:extLst>
          </p:cNvPr>
          <p:cNvPicPr>
            <a:picLocks noChangeAspect="1"/>
          </p:cNvPicPr>
          <p:nvPr/>
        </p:nvPicPr>
        <p:blipFill>
          <a:blip r:embed="rId2"/>
          <a:stretch>
            <a:fillRect/>
          </a:stretch>
        </p:blipFill>
        <p:spPr>
          <a:xfrm>
            <a:off x="2438400" y="1919356"/>
            <a:ext cx="19050000" cy="6185917"/>
          </a:xfrm>
          <a:prstGeom prst="rect">
            <a:avLst/>
          </a:prstGeom>
          <a:ln>
            <a:solidFill>
              <a:schemeClr val="tx1"/>
            </a:solidFill>
          </a:ln>
        </p:spPr>
      </p:pic>
      <p:sp>
        <p:nvSpPr>
          <p:cNvPr id="9" name="TextBox 8">
            <a:extLst>
              <a:ext uri="{FF2B5EF4-FFF2-40B4-BE49-F238E27FC236}">
                <a16:creationId xmlns:a16="http://schemas.microsoft.com/office/drawing/2014/main" id="{8A6FC4D1-25CC-0F67-4613-580087D3C8D0}"/>
              </a:ext>
            </a:extLst>
          </p:cNvPr>
          <p:cNvSpPr txBox="1"/>
          <p:nvPr/>
        </p:nvSpPr>
        <p:spPr>
          <a:xfrm>
            <a:off x="2857500" y="12293025"/>
            <a:ext cx="18211800" cy="584775"/>
          </a:xfrm>
          <a:prstGeom prst="rect">
            <a:avLst/>
          </a:prstGeom>
          <a:noFill/>
        </p:spPr>
        <p:txBody>
          <a:bodyPr wrap="square">
            <a:spAutoFit/>
          </a:bodyPr>
          <a:lstStyle/>
          <a:p>
            <a:r>
              <a:rPr lang="en-US" altLang="ko-KR" sz="3200" b="1" dirty="0"/>
              <a:t>&gt;  </a:t>
            </a:r>
            <a:r>
              <a:rPr lang="ko-KR" altLang="en-US" sz="3200" b="1" dirty="0"/>
              <a:t>메인 태스크는 </a:t>
            </a:r>
            <a:r>
              <a:rPr lang="en-US" altLang="ko-KR" sz="3200" b="1" dirty="0"/>
              <a:t>EE </a:t>
            </a:r>
            <a:r>
              <a:rPr lang="ko-KR" altLang="en-US" sz="3200" b="1" dirty="0"/>
              <a:t>궤적 추종</a:t>
            </a:r>
            <a:r>
              <a:rPr lang="en-US" altLang="ko-KR" sz="3200" b="1" dirty="0"/>
              <a:t>, </a:t>
            </a:r>
            <a:r>
              <a:rPr lang="ko-KR" altLang="en-US" sz="3200" b="1" dirty="0"/>
              <a:t>정규화 태스크는 토크를 자연스럽게 만드는 역할 </a:t>
            </a:r>
          </a:p>
        </p:txBody>
      </p:sp>
      <p:sp>
        <p:nvSpPr>
          <p:cNvPr id="10" name="TextBox 4">
            <a:extLst>
              <a:ext uri="{FF2B5EF4-FFF2-40B4-BE49-F238E27FC236}">
                <a16:creationId xmlns:a16="http://schemas.microsoft.com/office/drawing/2014/main" id="{F51A6314-C96B-1723-AA85-12A8D33B007C}"/>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75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F600-DC60-D15C-F373-71A15FFE002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C47CA7D-E3F7-0DA3-907C-3AB9312828B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7CF926E-DF5A-8F54-361A-9D2E485B2A6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65E9404-25D6-3BF5-D012-A1F774E5F244}"/>
              </a:ext>
            </a:extLst>
          </p:cNvPr>
          <p:cNvSpPr txBox="1"/>
          <p:nvPr/>
        </p:nvSpPr>
        <p:spPr>
          <a:xfrm>
            <a:off x="1937085" y="8153400"/>
            <a:ext cx="21717000" cy="590648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제약 추가</a:t>
            </a:r>
            <a:endParaRPr lang="en-US" altLang="ko-KR" sz="3200" b="1" dirty="0"/>
          </a:p>
          <a:p>
            <a:pPr lvl="2">
              <a:lnSpc>
                <a:spcPct val="150000"/>
              </a:lnSpc>
            </a:pPr>
            <a:r>
              <a:rPr lang="en-US" altLang="ko-KR" sz="3200" dirty="0" err="1"/>
              <a:t>JointConfiguration</a:t>
            </a:r>
            <a:r>
              <a:rPr lang="en-US" altLang="ko-KR" sz="3200" dirty="0"/>
              <a:t> : </a:t>
            </a:r>
            <a:r>
              <a:rPr lang="ko-KR" altLang="en-US" sz="3200" dirty="0" err="1"/>
              <a:t>관절각</a:t>
            </a:r>
            <a:r>
              <a:rPr lang="ko-KR" altLang="en-US" sz="3200" dirty="0"/>
              <a:t> 제한</a:t>
            </a:r>
          </a:p>
          <a:p>
            <a:pPr lvl="2">
              <a:lnSpc>
                <a:spcPct val="150000"/>
              </a:lnSpc>
            </a:pPr>
            <a:r>
              <a:rPr lang="en-US" altLang="ko-KR" sz="3200" dirty="0" err="1"/>
              <a:t>JointVelocity</a:t>
            </a:r>
            <a:r>
              <a:rPr lang="en-US" altLang="ko-KR" sz="3200" dirty="0"/>
              <a:t> : </a:t>
            </a:r>
            <a:r>
              <a:rPr lang="ko-KR" altLang="en-US" sz="3200" dirty="0"/>
              <a:t>속도 제한</a:t>
            </a:r>
          </a:p>
          <a:p>
            <a:pPr lvl="2">
              <a:lnSpc>
                <a:spcPct val="150000"/>
              </a:lnSpc>
            </a:pPr>
            <a:r>
              <a:rPr lang="en-US" altLang="ko-KR" sz="3200" dirty="0" err="1"/>
              <a:t>JointTorque</a:t>
            </a:r>
            <a:r>
              <a:rPr lang="en-US" altLang="ko-KR" sz="3200" dirty="0"/>
              <a:t> : </a:t>
            </a:r>
            <a:r>
              <a:rPr lang="ko-KR" altLang="en-US" sz="3200" dirty="0"/>
              <a:t>토크 제한</a:t>
            </a:r>
            <a:endParaRPr lang="en-US" altLang="ko-KR" sz="3200" dirty="0"/>
          </a:p>
          <a:p>
            <a:pPr marL="1371600" lvl="2" indent="-457200">
              <a:lnSpc>
                <a:spcPct val="150000"/>
              </a:lnSpc>
              <a:buFont typeface="Wingdings" panose="05000000000000000000" pitchFamily="2" charset="2"/>
              <a:buChar char="Ø"/>
            </a:pPr>
            <a:r>
              <a:rPr lang="ko-KR" altLang="en-US" sz="3200" dirty="0"/>
              <a:t>이 값들은 </a:t>
            </a:r>
            <a:r>
              <a:rPr lang="en-US" altLang="ko-KR" sz="3200" dirty="0" err="1"/>
              <a:t>urdf</a:t>
            </a:r>
            <a:r>
              <a:rPr lang="ko-KR" altLang="en-US" sz="3200" dirty="0"/>
              <a:t>에 적힌 </a:t>
            </a:r>
            <a:r>
              <a:rPr lang="en-US" altLang="ko-KR" sz="3200" dirty="0"/>
              <a:t>limit</a:t>
            </a:r>
            <a:r>
              <a:rPr lang="ko-KR" altLang="en-US" sz="3200" dirty="0"/>
              <a:t>을 읽어와서 사용</a:t>
            </a:r>
            <a:endParaRPr lang="en-US" altLang="ko-KR" sz="3200" dirty="0"/>
          </a:p>
          <a:p>
            <a:pPr marL="1371600" lvl="2" indent="-457200">
              <a:lnSpc>
                <a:spcPct val="150000"/>
              </a:lnSpc>
              <a:buFont typeface="Wingdings" panose="05000000000000000000" pitchFamily="2" charset="2"/>
              <a:buChar char="Ø"/>
            </a:pPr>
            <a:endParaRPr lang="ko-KR" altLang="en-US" sz="3200" dirty="0"/>
          </a:p>
          <a:p>
            <a:pPr marL="914400" lvl="1" indent="-457200">
              <a:lnSpc>
                <a:spcPct val="150000"/>
              </a:lnSpc>
              <a:buFont typeface="Arial" panose="020B0604020202020204" pitchFamily="34" charset="0"/>
              <a:buChar char="•"/>
            </a:pPr>
            <a:r>
              <a:rPr lang="en-US" altLang="ko-KR" sz="3200" b="1" dirty="0" err="1"/>
              <a:t>TrajectoryGeneration</a:t>
            </a:r>
            <a:r>
              <a:rPr lang="en-US" altLang="ko-KR" sz="3200" b="1" dirty="0"/>
              <a:t>("trajectory.csv", dt) :  csv </a:t>
            </a:r>
            <a:r>
              <a:rPr lang="ko-KR" altLang="en-US" sz="3200" b="1" dirty="0"/>
              <a:t>파일에서 궤적을 읽음</a:t>
            </a:r>
            <a:r>
              <a:rPr lang="en-US" altLang="ko-KR" sz="3200" b="1" dirty="0"/>
              <a:t>, </a:t>
            </a:r>
            <a:r>
              <a:rPr lang="ko-KR" altLang="en-US" sz="3200" b="1" dirty="0"/>
              <a:t>미리 주어진 </a:t>
            </a:r>
            <a:r>
              <a:rPr lang="en-US" altLang="ko-KR" sz="3200" b="1" dirty="0"/>
              <a:t>ref </a:t>
            </a:r>
            <a:r>
              <a:rPr lang="ko-KR" altLang="en-US" sz="3200" b="1" dirty="0"/>
              <a:t>파일 </a:t>
            </a:r>
            <a:endParaRPr lang="en-US" altLang="ko-KR" sz="3200" b="1" dirty="0"/>
          </a:p>
          <a:p>
            <a:pPr lvl="1">
              <a:lnSpc>
                <a:spcPct val="150000"/>
              </a:lnSpc>
            </a:pPr>
            <a:endParaRPr lang="en-US" altLang="ko-KR" sz="3200" dirty="0">
              <a:latin typeface="+mn-ea"/>
            </a:endParaRPr>
          </a:p>
        </p:txBody>
      </p:sp>
      <p:pic>
        <p:nvPicPr>
          <p:cNvPr id="6" name="그림 5">
            <a:extLst>
              <a:ext uri="{FF2B5EF4-FFF2-40B4-BE49-F238E27FC236}">
                <a16:creationId xmlns:a16="http://schemas.microsoft.com/office/drawing/2014/main" id="{0B176635-5417-AE36-80AC-72187054B392}"/>
              </a:ext>
            </a:extLst>
          </p:cNvPr>
          <p:cNvPicPr>
            <a:picLocks noChangeAspect="1"/>
          </p:cNvPicPr>
          <p:nvPr/>
        </p:nvPicPr>
        <p:blipFill>
          <a:blip r:embed="rId2"/>
          <a:stretch>
            <a:fillRect/>
          </a:stretch>
        </p:blipFill>
        <p:spPr>
          <a:xfrm>
            <a:off x="2362200" y="1828801"/>
            <a:ext cx="19050000" cy="6185917"/>
          </a:xfrm>
          <a:prstGeom prst="rect">
            <a:avLst/>
          </a:prstGeom>
          <a:ln>
            <a:solidFill>
              <a:schemeClr val="tx1"/>
            </a:solidFill>
          </a:ln>
        </p:spPr>
      </p:pic>
      <p:sp>
        <p:nvSpPr>
          <p:cNvPr id="10" name="TextBox 4">
            <a:extLst>
              <a:ext uri="{FF2B5EF4-FFF2-40B4-BE49-F238E27FC236}">
                <a16:creationId xmlns:a16="http://schemas.microsoft.com/office/drawing/2014/main" id="{AACFA566-33A5-5BFB-B2DA-03BDFAF75E4F}"/>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6715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94.6382"/>
  <p:tag name="LATEXADDIN" val="\documentclass{article}&#10;\usepackage{amsmath}&#10;\pagestyle{empty}&#10;\begin{document}&#10;&#10;&#10;$&#10;\ddot{x}^* = K_p e - K_d \dot{x}&#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ot{x}_{\text{des}} = 0&#10;$&#10;&#10;\end{document}"/>
  <p:tag name="IGUANATEXSIZE" val="42"/>
  <p:tag name="IGUANATEXCURSOR" val="10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dot{x}_{\text{des}} = 0&#10;$&#10;&#10;\end{document}"/>
  <p:tag name="IGUANATEXSIZE" val="42"/>
  <p:tag name="IGUANATEXCURSOR" val="109"/>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2625</TotalTime>
  <Words>560</Words>
  <Application>Microsoft Office PowerPoint</Application>
  <PresentationFormat>사용자 지정</PresentationFormat>
  <Paragraphs>107</Paragraphs>
  <Slides>14</Slides>
  <Notes>2</Notes>
  <HiddenSlides>0</HiddenSlides>
  <MMClips>2</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14</vt:i4>
      </vt:variant>
    </vt:vector>
  </HeadingPairs>
  <TitlesOfParts>
    <vt:vector size="20" baseType="lpstr">
      <vt:lpstr>Wingdings</vt:lpstr>
      <vt:lpstr>Arial</vt:lpstr>
      <vt:lpstr>Calibri</vt:lpstr>
      <vt:lpstr>ui-monospace</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강민 이</cp:lastModifiedBy>
  <cp:revision>230</cp:revision>
  <dcterms:created xsi:type="dcterms:W3CDTF">2006-08-16T00:00:00Z</dcterms:created>
  <dcterms:modified xsi:type="dcterms:W3CDTF">2025-11-25T04:46:59Z</dcterms:modified>
</cp:coreProperties>
</file>